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7B7E6-E3E7-4721-A373-0FF02E1A53C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29489F1-0FAE-469D-BFF3-0BC1E9E95B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6B27A68-23C2-4658-9D4C-F3C8E14A3D8A}"/>
              </a:ext>
            </a:extLst>
          </p:cNvPr>
          <p:cNvSpPr>
            <a:spLocks noGrp="1"/>
          </p:cNvSpPr>
          <p:nvPr>
            <p:ph type="dt" sz="half" idx="10"/>
          </p:nvPr>
        </p:nvSpPr>
        <p:spPr/>
        <p:txBody>
          <a:bodyPr/>
          <a:lstStyle/>
          <a:p>
            <a:fld id="{BC85007B-27CD-4218-B853-A5016FD22C14}" type="datetimeFigureOut">
              <a:rPr lang="en-GB" smtClean="0"/>
              <a:t>08/04/2026</a:t>
            </a:fld>
            <a:endParaRPr lang="en-GB"/>
          </a:p>
        </p:txBody>
      </p:sp>
      <p:sp>
        <p:nvSpPr>
          <p:cNvPr id="5" name="Footer Placeholder 4">
            <a:extLst>
              <a:ext uri="{FF2B5EF4-FFF2-40B4-BE49-F238E27FC236}">
                <a16:creationId xmlns:a16="http://schemas.microsoft.com/office/drawing/2014/main" id="{C524FD6B-0198-4CD4-A084-044A9BA29C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5E85D5-8481-4B14-BA18-BB27C980E6AF}"/>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4070317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16C20-269B-44E0-AB3D-AF0D0B5214A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FE90DE3-EA46-4DF2-BC30-443CA5DA6AD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0D18B6-D5E9-4A14-8D08-1B8C4294D232}"/>
              </a:ext>
            </a:extLst>
          </p:cNvPr>
          <p:cNvSpPr>
            <a:spLocks noGrp="1"/>
          </p:cNvSpPr>
          <p:nvPr>
            <p:ph type="dt" sz="half" idx="10"/>
          </p:nvPr>
        </p:nvSpPr>
        <p:spPr/>
        <p:txBody>
          <a:bodyPr/>
          <a:lstStyle/>
          <a:p>
            <a:fld id="{BC85007B-27CD-4218-B853-A5016FD22C14}" type="datetimeFigureOut">
              <a:rPr lang="en-GB" smtClean="0"/>
              <a:t>08/04/2026</a:t>
            </a:fld>
            <a:endParaRPr lang="en-GB"/>
          </a:p>
        </p:txBody>
      </p:sp>
      <p:sp>
        <p:nvSpPr>
          <p:cNvPr id="5" name="Footer Placeholder 4">
            <a:extLst>
              <a:ext uri="{FF2B5EF4-FFF2-40B4-BE49-F238E27FC236}">
                <a16:creationId xmlns:a16="http://schemas.microsoft.com/office/drawing/2014/main" id="{6E2A56A8-86E9-44AA-A786-62309E7241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CF810E-1A1E-49F5-975F-9D74F191C776}"/>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17759626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BADC1-D79B-46B3-8837-0ACDDC61340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B5D2DA8-44C9-48C0-A204-C1A4F165796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75C9EFC-D8E9-42FD-B80C-E3162ECCE81B}"/>
              </a:ext>
            </a:extLst>
          </p:cNvPr>
          <p:cNvSpPr>
            <a:spLocks noGrp="1"/>
          </p:cNvSpPr>
          <p:nvPr>
            <p:ph type="dt" sz="half" idx="10"/>
          </p:nvPr>
        </p:nvSpPr>
        <p:spPr/>
        <p:txBody>
          <a:bodyPr/>
          <a:lstStyle/>
          <a:p>
            <a:fld id="{BC85007B-27CD-4218-B853-A5016FD22C14}" type="datetimeFigureOut">
              <a:rPr lang="en-GB" smtClean="0"/>
              <a:t>08/04/2026</a:t>
            </a:fld>
            <a:endParaRPr lang="en-GB"/>
          </a:p>
        </p:txBody>
      </p:sp>
      <p:sp>
        <p:nvSpPr>
          <p:cNvPr id="5" name="Footer Placeholder 4">
            <a:extLst>
              <a:ext uri="{FF2B5EF4-FFF2-40B4-BE49-F238E27FC236}">
                <a16:creationId xmlns:a16="http://schemas.microsoft.com/office/drawing/2014/main" id="{20ADBC81-8B9D-49F3-89C3-8F3748FFCA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77ECA5-B227-4921-984D-9F46F798E2D9}"/>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5620202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6E48CB-0699-417D-A678-D79B49218B1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84EE420-13C2-4B34-8E3A-7DA8FE1820F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DB8E7B3-4899-4DCD-BC9B-EAE0139AD4D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2B45158-0F31-414B-AD23-A93AB9497614}"/>
              </a:ext>
            </a:extLst>
          </p:cNvPr>
          <p:cNvSpPr>
            <a:spLocks noGrp="1"/>
          </p:cNvSpPr>
          <p:nvPr>
            <p:ph type="dt" sz="half" idx="10"/>
          </p:nvPr>
        </p:nvSpPr>
        <p:spPr/>
        <p:txBody>
          <a:bodyPr/>
          <a:lstStyle/>
          <a:p>
            <a:fld id="{BC85007B-27CD-4218-B853-A5016FD22C14}" type="datetimeFigureOut">
              <a:rPr lang="en-GB" smtClean="0"/>
              <a:t>08/04/2026</a:t>
            </a:fld>
            <a:endParaRPr lang="en-GB"/>
          </a:p>
        </p:txBody>
      </p:sp>
      <p:sp>
        <p:nvSpPr>
          <p:cNvPr id="6" name="Footer Placeholder 5">
            <a:extLst>
              <a:ext uri="{FF2B5EF4-FFF2-40B4-BE49-F238E27FC236}">
                <a16:creationId xmlns:a16="http://schemas.microsoft.com/office/drawing/2014/main" id="{EB88BF86-2B95-4ADE-B9B6-85682AD681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98DAF2B-9D81-41C6-8738-D7275870E3C1}"/>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4918483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BC9BF-D5F7-4416-80E5-9F39EE4F327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4F0EF2E-16D4-4A34-8333-EDD8613109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F21511B-1AA9-479D-94AC-906DBC62175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07BBDFF-8BBE-48CE-9761-E58BA1B6B30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A55B561-B7B5-4922-8631-6AB9A28B921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1E93A45-09B3-462D-A1F6-A82FEB045EF9}"/>
              </a:ext>
            </a:extLst>
          </p:cNvPr>
          <p:cNvSpPr>
            <a:spLocks noGrp="1"/>
          </p:cNvSpPr>
          <p:nvPr>
            <p:ph type="dt" sz="half" idx="10"/>
          </p:nvPr>
        </p:nvSpPr>
        <p:spPr/>
        <p:txBody>
          <a:bodyPr/>
          <a:lstStyle/>
          <a:p>
            <a:fld id="{BC85007B-27CD-4218-B853-A5016FD22C14}" type="datetimeFigureOut">
              <a:rPr lang="en-GB" smtClean="0"/>
              <a:t>08/04/2026</a:t>
            </a:fld>
            <a:endParaRPr lang="en-GB"/>
          </a:p>
        </p:txBody>
      </p:sp>
      <p:sp>
        <p:nvSpPr>
          <p:cNvPr id="8" name="Footer Placeholder 7">
            <a:extLst>
              <a:ext uri="{FF2B5EF4-FFF2-40B4-BE49-F238E27FC236}">
                <a16:creationId xmlns:a16="http://schemas.microsoft.com/office/drawing/2014/main" id="{C8BE8A93-11E9-4871-9896-A54019F7DD2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2190B96-2282-4AE0-9EA5-F4C6BF3C3DFB}"/>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694130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28D98-DE87-4789-B0D3-A08E20D6485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78A93C0-466B-41FC-B04D-571C62E37D56}"/>
              </a:ext>
            </a:extLst>
          </p:cNvPr>
          <p:cNvSpPr>
            <a:spLocks noGrp="1"/>
          </p:cNvSpPr>
          <p:nvPr>
            <p:ph type="dt" sz="half" idx="10"/>
          </p:nvPr>
        </p:nvSpPr>
        <p:spPr/>
        <p:txBody>
          <a:bodyPr/>
          <a:lstStyle/>
          <a:p>
            <a:fld id="{BC85007B-27CD-4218-B853-A5016FD22C14}" type="datetimeFigureOut">
              <a:rPr lang="en-GB" smtClean="0"/>
              <a:t>08/04/2026</a:t>
            </a:fld>
            <a:endParaRPr lang="en-GB"/>
          </a:p>
        </p:txBody>
      </p:sp>
      <p:sp>
        <p:nvSpPr>
          <p:cNvPr id="4" name="Footer Placeholder 3">
            <a:extLst>
              <a:ext uri="{FF2B5EF4-FFF2-40B4-BE49-F238E27FC236}">
                <a16:creationId xmlns:a16="http://schemas.microsoft.com/office/drawing/2014/main" id="{D59A51AA-AD07-46DB-B5E7-ED3CDA7533C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20479FB-91A3-414D-AA9E-9F5FEFDEFDEA}"/>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10032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42A34E-C474-4C48-A93E-F2B54A900349}"/>
              </a:ext>
            </a:extLst>
          </p:cNvPr>
          <p:cNvSpPr>
            <a:spLocks noGrp="1"/>
          </p:cNvSpPr>
          <p:nvPr>
            <p:ph type="dt" sz="half" idx="10"/>
          </p:nvPr>
        </p:nvSpPr>
        <p:spPr/>
        <p:txBody>
          <a:bodyPr/>
          <a:lstStyle/>
          <a:p>
            <a:fld id="{BC85007B-27CD-4218-B853-A5016FD22C14}" type="datetimeFigureOut">
              <a:rPr lang="en-GB" smtClean="0"/>
              <a:t>08/04/2026</a:t>
            </a:fld>
            <a:endParaRPr lang="en-GB"/>
          </a:p>
        </p:txBody>
      </p:sp>
      <p:sp>
        <p:nvSpPr>
          <p:cNvPr id="3" name="Footer Placeholder 2">
            <a:extLst>
              <a:ext uri="{FF2B5EF4-FFF2-40B4-BE49-F238E27FC236}">
                <a16:creationId xmlns:a16="http://schemas.microsoft.com/office/drawing/2014/main" id="{4130F34F-736C-4EC6-85C0-D7ED85B2D30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D9B22C0-4E8A-4821-877E-D706CC800E40}"/>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8595313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BC3BE-EA91-4DDB-8EE8-304D1A6BEE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E89F22E-F054-424A-923B-AD45CA7370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FA5AECC-4314-4E0F-A840-B288E16FD7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B5BE847-4342-4DF1-A9B7-BBDCFC9FEA5A}"/>
              </a:ext>
            </a:extLst>
          </p:cNvPr>
          <p:cNvSpPr>
            <a:spLocks noGrp="1"/>
          </p:cNvSpPr>
          <p:nvPr>
            <p:ph type="dt" sz="half" idx="10"/>
          </p:nvPr>
        </p:nvSpPr>
        <p:spPr/>
        <p:txBody>
          <a:bodyPr/>
          <a:lstStyle/>
          <a:p>
            <a:fld id="{BC85007B-27CD-4218-B853-A5016FD22C14}" type="datetimeFigureOut">
              <a:rPr lang="en-GB" smtClean="0"/>
              <a:t>08/04/2026</a:t>
            </a:fld>
            <a:endParaRPr lang="en-GB"/>
          </a:p>
        </p:txBody>
      </p:sp>
      <p:sp>
        <p:nvSpPr>
          <p:cNvPr id="6" name="Footer Placeholder 5">
            <a:extLst>
              <a:ext uri="{FF2B5EF4-FFF2-40B4-BE49-F238E27FC236}">
                <a16:creationId xmlns:a16="http://schemas.microsoft.com/office/drawing/2014/main" id="{FD946A21-5362-4C2C-84A0-F999E960A0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9AB9A5B-B5B8-49E7-B0E1-54C5B24F7F68}"/>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27369996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2E65C-B277-47AE-9D5D-03957B56E8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29BB803-703C-489C-8576-80B3970448B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7A5529E-24E5-4CCC-90B7-087F839A81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6B34CF-E351-4BAC-B623-D0771AB2DFE8}"/>
              </a:ext>
            </a:extLst>
          </p:cNvPr>
          <p:cNvSpPr>
            <a:spLocks noGrp="1"/>
          </p:cNvSpPr>
          <p:nvPr>
            <p:ph type="dt" sz="half" idx="10"/>
          </p:nvPr>
        </p:nvSpPr>
        <p:spPr/>
        <p:txBody>
          <a:bodyPr/>
          <a:lstStyle/>
          <a:p>
            <a:fld id="{BC85007B-27CD-4218-B853-A5016FD22C14}" type="datetimeFigureOut">
              <a:rPr lang="en-GB" smtClean="0"/>
              <a:t>08/04/2026</a:t>
            </a:fld>
            <a:endParaRPr lang="en-GB"/>
          </a:p>
        </p:txBody>
      </p:sp>
      <p:sp>
        <p:nvSpPr>
          <p:cNvPr id="6" name="Footer Placeholder 5">
            <a:extLst>
              <a:ext uri="{FF2B5EF4-FFF2-40B4-BE49-F238E27FC236}">
                <a16:creationId xmlns:a16="http://schemas.microsoft.com/office/drawing/2014/main" id="{17A103FB-CDA3-4287-8CA8-49E24D9DD0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14752B-8F5C-4CA1-9AB3-00DB32F539B3}"/>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1517933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9AC8D-76FA-4B26-B02C-789DA0A9CA1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BD6326-4823-49F4-BA8C-877217B690E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DB8829-A7FD-45DB-89BB-D5B842B5C24C}"/>
              </a:ext>
            </a:extLst>
          </p:cNvPr>
          <p:cNvSpPr>
            <a:spLocks noGrp="1"/>
          </p:cNvSpPr>
          <p:nvPr>
            <p:ph type="dt" sz="half" idx="10"/>
          </p:nvPr>
        </p:nvSpPr>
        <p:spPr/>
        <p:txBody>
          <a:bodyPr/>
          <a:lstStyle/>
          <a:p>
            <a:fld id="{BC85007B-27CD-4218-B853-A5016FD22C14}" type="datetimeFigureOut">
              <a:rPr lang="en-GB" smtClean="0"/>
              <a:t>08/04/2026</a:t>
            </a:fld>
            <a:endParaRPr lang="en-GB"/>
          </a:p>
        </p:txBody>
      </p:sp>
      <p:sp>
        <p:nvSpPr>
          <p:cNvPr id="5" name="Footer Placeholder 4">
            <a:extLst>
              <a:ext uri="{FF2B5EF4-FFF2-40B4-BE49-F238E27FC236}">
                <a16:creationId xmlns:a16="http://schemas.microsoft.com/office/drawing/2014/main" id="{4294D3FF-E4AF-470B-9BC6-998D9D8A77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D9A59C-2316-4955-A7A5-03868A287450}"/>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232914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176D426-DF39-40E6-BAA7-57C2843685F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793FC82-58CD-49DA-B2A3-38A746E01C6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F6358F-47F5-482A-AB9C-09308EB71182}"/>
              </a:ext>
            </a:extLst>
          </p:cNvPr>
          <p:cNvSpPr>
            <a:spLocks noGrp="1"/>
          </p:cNvSpPr>
          <p:nvPr>
            <p:ph type="dt" sz="half" idx="10"/>
          </p:nvPr>
        </p:nvSpPr>
        <p:spPr/>
        <p:txBody>
          <a:bodyPr/>
          <a:lstStyle/>
          <a:p>
            <a:fld id="{BC85007B-27CD-4218-B853-A5016FD22C14}" type="datetimeFigureOut">
              <a:rPr lang="en-GB" smtClean="0"/>
              <a:t>08/04/2026</a:t>
            </a:fld>
            <a:endParaRPr lang="en-GB"/>
          </a:p>
        </p:txBody>
      </p:sp>
      <p:sp>
        <p:nvSpPr>
          <p:cNvPr id="5" name="Footer Placeholder 4">
            <a:extLst>
              <a:ext uri="{FF2B5EF4-FFF2-40B4-BE49-F238E27FC236}">
                <a16:creationId xmlns:a16="http://schemas.microsoft.com/office/drawing/2014/main" id="{AA43F320-6088-4028-8D47-3CB9F02D2E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55403D-36F2-489B-ADF8-92B1CB6A41DE}"/>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71127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9BA299-D752-413D-A458-162D671D24B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76E3D85-1B14-4B96-A02D-D42F85A1305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5475B3-729F-4128-A0E5-B68A66E97A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85007B-27CD-4218-B853-A5016FD22C14}" type="datetimeFigureOut">
              <a:rPr lang="en-GB" smtClean="0"/>
              <a:t>08/04/2026</a:t>
            </a:fld>
            <a:endParaRPr lang="en-GB"/>
          </a:p>
        </p:txBody>
      </p:sp>
      <p:sp>
        <p:nvSpPr>
          <p:cNvPr id="5" name="Footer Placeholder 4">
            <a:extLst>
              <a:ext uri="{FF2B5EF4-FFF2-40B4-BE49-F238E27FC236}">
                <a16:creationId xmlns:a16="http://schemas.microsoft.com/office/drawing/2014/main" id="{FB4D7B47-D1A8-4340-A228-FD1A9F726AF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6EC30E8-880F-4155-A2E9-B4ADA77CC32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DA6780-3C53-49EC-8DF5-0D572F4FC077}" type="slidenum">
              <a:rPr lang="en-GB" smtClean="0"/>
              <a:t>‹#›</a:t>
            </a:fld>
            <a:endParaRPr lang="en-GB"/>
          </a:p>
        </p:txBody>
      </p:sp>
    </p:spTree>
    <p:extLst>
      <p:ext uri="{BB962C8B-B14F-4D97-AF65-F5344CB8AC3E}">
        <p14:creationId xmlns:p14="http://schemas.microsoft.com/office/powerpoint/2010/main" val="13339739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loud 5">
            <a:extLst>
              <a:ext uri="{FF2B5EF4-FFF2-40B4-BE49-F238E27FC236}">
                <a16:creationId xmlns:a16="http://schemas.microsoft.com/office/drawing/2014/main" id="{ED5A5844-61FE-4914-8695-A32E87ED3276}"/>
              </a:ext>
            </a:extLst>
          </p:cNvPr>
          <p:cNvSpPr/>
          <p:nvPr/>
        </p:nvSpPr>
        <p:spPr>
          <a:xfrm>
            <a:off x="4367813" y="1855433"/>
            <a:ext cx="2831977" cy="2237173"/>
          </a:xfrm>
          <a:prstGeom prst="cloud">
            <a:avLst/>
          </a:prstGeom>
          <a:no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768B3081-B831-43F0-93DB-30E31CF3561C}"/>
              </a:ext>
            </a:extLst>
          </p:cNvPr>
          <p:cNvSpPr txBox="1"/>
          <p:nvPr/>
        </p:nvSpPr>
        <p:spPr>
          <a:xfrm>
            <a:off x="4651899" y="2398709"/>
            <a:ext cx="2210540" cy="830997"/>
          </a:xfrm>
          <a:prstGeom prst="rect">
            <a:avLst/>
          </a:prstGeom>
          <a:noFill/>
        </p:spPr>
        <p:txBody>
          <a:bodyPr wrap="square" rtlCol="0">
            <a:spAutoFit/>
          </a:bodyPr>
          <a:lstStyle/>
          <a:p>
            <a:pPr algn="ctr"/>
            <a:r>
              <a:rPr lang="en-GB" sz="2400" dirty="0">
                <a:solidFill>
                  <a:srgbClr val="002060"/>
                </a:solidFill>
                <a:latin typeface="Comic Sans MS" panose="030F0702030302020204" pitchFamily="66" charset="0"/>
              </a:rPr>
              <a:t>Year 6</a:t>
            </a:r>
          </a:p>
          <a:p>
            <a:pPr algn="ctr"/>
            <a:r>
              <a:rPr lang="en-GB" sz="2400" dirty="0">
                <a:solidFill>
                  <a:srgbClr val="002060"/>
                </a:solidFill>
                <a:latin typeface="Comic Sans MS" panose="030F0702030302020204" pitchFamily="66" charset="0"/>
              </a:rPr>
              <a:t>Summer 1</a:t>
            </a:r>
          </a:p>
        </p:txBody>
      </p:sp>
      <p:pic>
        <p:nvPicPr>
          <p:cNvPr id="8" name="Picture 7">
            <a:extLst>
              <a:ext uri="{FF2B5EF4-FFF2-40B4-BE49-F238E27FC236}">
                <a16:creationId xmlns:a16="http://schemas.microsoft.com/office/drawing/2014/main" id="{44B5DF46-BE98-4572-83B9-9C463EF76FB8}"/>
              </a:ext>
            </a:extLst>
          </p:cNvPr>
          <p:cNvPicPr/>
          <p:nvPr/>
        </p:nvPicPr>
        <p:blipFill>
          <a:blip r:embed="rId2">
            <a:extLst>
              <a:ext uri="{28A0092B-C50C-407E-A947-70E740481C1C}">
                <a14:useLocalDpi xmlns:a14="http://schemas.microsoft.com/office/drawing/2010/main" val="0"/>
              </a:ext>
            </a:extLst>
          </a:blip>
          <a:stretch>
            <a:fillRect/>
          </a:stretch>
        </p:blipFill>
        <p:spPr>
          <a:xfrm>
            <a:off x="4631690" y="0"/>
            <a:ext cx="7560310" cy="1226820"/>
          </a:xfrm>
          <a:prstGeom prst="rect">
            <a:avLst/>
          </a:prstGeom>
        </p:spPr>
      </p:pic>
      <p:pic>
        <p:nvPicPr>
          <p:cNvPr id="9" name="Picture 8">
            <a:extLst>
              <a:ext uri="{FF2B5EF4-FFF2-40B4-BE49-F238E27FC236}">
                <a16:creationId xmlns:a16="http://schemas.microsoft.com/office/drawing/2014/main" id="{45F911E2-06E5-4634-A65C-9C80A69B995C}"/>
              </a:ext>
            </a:extLst>
          </p:cNvPr>
          <p:cNvPicPr/>
          <p:nvPr/>
        </p:nvPicPr>
        <p:blipFill>
          <a:blip r:embed="rId2">
            <a:extLst>
              <a:ext uri="{28A0092B-C50C-407E-A947-70E740481C1C}">
                <a14:useLocalDpi xmlns:a14="http://schemas.microsoft.com/office/drawing/2010/main" val="0"/>
              </a:ext>
            </a:extLst>
          </a:blip>
          <a:stretch>
            <a:fillRect/>
          </a:stretch>
        </p:blipFill>
        <p:spPr>
          <a:xfrm rot="10800000">
            <a:off x="0" y="5631180"/>
            <a:ext cx="7560310" cy="1226820"/>
          </a:xfrm>
          <a:prstGeom prst="rect">
            <a:avLst/>
          </a:prstGeom>
        </p:spPr>
      </p:pic>
      <p:sp>
        <p:nvSpPr>
          <p:cNvPr id="10" name="TextBox 9">
            <a:extLst>
              <a:ext uri="{FF2B5EF4-FFF2-40B4-BE49-F238E27FC236}">
                <a16:creationId xmlns:a16="http://schemas.microsoft.com/office/drawing/2014/main" id="{6AF66684-0F8F-4687-AF45-D2504C1FB521}"/>
              </a:ext>
            </a:extLst>
          </p:cNvPr>
          <p:cNvSpPr txBox="1"/>
          <p:nvPr/>
        </p:nvSpPr>
        <p:spPr>
          <a:xfrm>
            <a:off x="8429792" y="2970126"/>
            <a:ext cx="3287079" cy="646331"/>
          </a:xfrm>
          <a:prstGeom prst="rect">
            <a:avLst/>
          </a:prstGeom>
          <a:noFill/>
        </p:spPr>
        <p:txBody>
          <a:bodyPr wrap="square" rtlCol="0">
            <a:spAutoFit/>
          </a:bodyPr>
          <a:lstStyle/>
          <a:p>
            <a:r>
              <a:rPr lang="en-GB" sz="1200" b="1" u="sng" dirty="0">
                <a:solidFill>
                  <a:schemeClr val="accent1">
                    <a:lumMod val="50000"/>
                  </a:schemeClr>
                </a:solidFill>
                <a:latin typeface="Comic Sans MS" panose="030F0702030302020204" pitchFamily="66" charset="0"/>
              </a:rPr>
              <a:t>English</a:t>
            </a:r>
          </a:p>
          <a:p>
            <a:r>
              <a:rPr lang="en-GB" sz="1200" dirty="0">
                <a:solidFill>
                  <a:schemeClr val="accent1">
                    <a:lumMod val="50000"/>
                  </a:schemeClr>
                </a:solidFill>
                <a:latin typeface="Comic Sans MS" panose="030F0702030302020204" pitchFamily="66" charset="0"/>
              </a:rPr>
              <a:t>This half term we will have a SPaG focus each day during English lessons. </a:t>
            </a:r>
            <a:endParaRPr lang="en-GB" sz="1200" u="sng" dirty="0">
              <a:solidFill>
                <a:schemeClr val="accent1">
                  <a:lumMod val="50000"/>
                </a:schemeClr>
              </a:solidFill>
              <a:latin typeface="Comic Sans MS" panose="030F0702030302020204" pitchFamily="66" charset="0"/>
            </a:endParaRPr>
          </a:p>
        </p:txBody>
      </p:sp>
      <p:sp>
        <p:nvSpPr>
          <p:cNvPr id="13" name="TextBox 12">
            <a:extLst>
              <a:ext uri="{FF2B5EF4-FFF2-40B4-BE49-F238E27FC236}">
                <a16:creationId xmlns:a16="http://schemas.microsoft.com/office/drawing/2014/main" id="{613A9AE8-DE2F-46B4-B26E-41005A1DA50C}"/>
              </a:ext>
            </a:extLst>
          </p:cNvPr>
          <p:cNvSpPr txBox="1"/>
          <p:nvPr/>
        </p:nvSpPr>
        <p:spPr>
          <a:xfrm>
            <a:off x="7560310" y="1183366"/>
            <a:ext cx="4292760" cy="1569660"/>
          </a:xfrm>
          <a:prstGeom prst="rect">
            <a:avLst/>
          </a:prstGeom>
          <a:noFill/>
        </p:spPr>
        <p:txBody>
          <a:bodyPr wrap="square" rtlCol="0">
            <a:spAutoFit/>
          </a:bodyPr>
          <a:lstStyle/>
          <a:p>
            <a:r>
              <a:rPr lang="en-GB" sz="1200" b="1" u="sng" dirty="0">
                <a:solidFill>
                  <a:schemeClr val="accent1">
                    <a:lumMod val="50000"/>
                  </a:schemeClr>
                </a:solidFill>
                <a:latin typeface="Comic Sans MS" panose="030F0702030302020204" pitchFamily="66" charset="0"/>
              </a:rPr>
              <a:t>Mathematics</a:t>
            </a:r>
          </a:p>
          <a:p>
            <a:r>
              <a:rPr lang="en-GB" sz="1200" dirty="0">
                <a:solidFill>
                  <a:schemeClr val="accent1">
                    <a:lumMod val="50000"/>
                  </a:schemeClr>
                </a:solidFill>
                <a:latin typeface="Comic Sans MS" panose="030F0702030302020204" pitchFamily="66" charset="0"/>
              </a:rPr>
              <a:t>Children will be focusing on algebra, ratio and statistics during this half term. They will then be focusing on SATs revision in the remaining maths lessons.</a:t>
            </a:r>
          </a:p>
          <a:p>
            <a:endParaRPr lang="en-GB" sz="1200" dirty="0">
              <a:solidFill>
                <a:schemeClr val="accent1">
                  <a:lumMod val="50000"/>
                </a:schemeClr>
              </a:solidFill>
              <a:latin typeface="Comic Sans MS" panose="030F0702030302020204" pitchFamily="66" charset="0"/>
            </a:endParaRPr>
          </a:p>
          <a:p>
            <a:r>
              <a:rPr lang="en-GB" sz="1200" i="1" dirty="0">
                <a:solidFill>
                  <a:schemeClr val="accent1">
                    <a:lumMod val="50000"/>
                  </a:schemeClr>
                </a:solidFill>
                <a:latin typeface="Comic Sans MS" panose="030F0702030302020204" pitchFamily="66" charset="0"/>
              </a:rPr>
              <a:t>If you would like to help at home, encouraging your child to focus on their times tables and access SATs Bootcamp will be of benefit. </a:t>
            </a:r>
            <a:endParaRPr lang="en-GB" sz="1200" i="1" u="sng" dirty="0">
              <a:solidFill>
                <a:schemeClr val="accent1">
                  <a:lumMod val="50000"/>
                </a:schemeClr>
              </a:solidFill>
              <a:latin typeface="Comic Sans MS" panose="030F0702030302020204" pitchFamily="66" charset="0"/>
            </a:endParaRPr>
          </a:p>
        </p:txBody>
      </p:sp>
      <p:sp>
        <p:nvSpPr>
          <p:cNvPr id="14" name="TextBox 13">
            <a:extLst>
              <a:ext uri="{FF2B5EF4-FFF2-40B4-BE49-F238E27FC236}">
                <a16:creationId xmlns:a16="http://schemas.microsoft.com/office/drawing/2014/main" id="{4494182D-2C3C-4EBC-ADF2-B365B88E7116}"/>
              </a:ext>
            </a:extLst>
          </p:cNvPr>
          <p:cNvSpPr txBox="1"/>
          <p:nvPr/>
        </p:nvSpPr>
        <p:spPr>
          <a:xfrm>
            <a:off x="92084" y="1940387"/>
            <a:ext cx="3689667" cy="1846659"/>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SATs dates for your diary:</a:t>
            </a:r>
          </a:p>
          <a:p>
            <a:pPr marL="285750" indent="-285750">
              <a:buFont typeface="Arial" panose="020B0604020202020204" pitchFamily="34" charset="0"/>
              <a:buChar char="•"/>
            </a:pPr>
            <a:r>
              <a:rPr lang="en-GB" sz="1200" dirty="0">
                <a:solidFill>
                  <a:srgbClr val="002060"/>
                </a:solidFill>
                <a:latin typeface="Comic Sans MS" panose="030F0702030302020204" pitchFamily="66" charset="0"/>
              </a:rPr>
              <a:t>Monday 11</a:t>
            </a:r>
            <a:r>
              <a:rPr lang="en-GB" sz="1200" baseline="30000" dirty="0">
                <a:solidFill>
                  <a:srgbClr val="002060"/>
                </a:solidFill>
                <a:latin typeface="Comic Sans MS" panose="030F0702030302020204" pitchFamily="66" charset="0"/>
              </a:rPr>
              <a:t>th</a:t>
            </a:r>
            <a:r>
              <a:rPr lang="en-GB" sz="1200" dirty="0">
                <a:solidFill>
                  <a:srgbClr val="002060"/>
                </a:solidFill>
                <a:latin typeface="Comic Sans MS" panose="030F0702030302020204" pitchFamily="66" charset="0"/>
              </a:rPr>
              <a:t> May – Spelling, punctuation and grammar</a:t>
            </a:r>
          </a:p>
          <a:p>
            <a:pPr marL="285750" indent="-285750">
              <a:buFont typeface="Arial" panose="020B0604020202020204" pitchFamily="34" charset="0"/>
              <a:buChar char="•"/>
            </a:pPr>
            <a:r>
              <a:rPr lang="en-GB" sz="1200" dirty="0">
                <a:solidFill>
                  <a:srgbClr val="002060"/>
                </a:solidFill>
                <a:latin typeface="Comic Sans MS" panose="030F0702030302020204" pitchFamily="66" charset="0"/>
              </a:rPr>
              <a:t>Tuesday 12</a:t>
            </a:r>
            <a:r>
              <a:rPr lang="en-GB" sz="1200" baseline="30000" dirty="0">
                <a:solidFill>
                  <a:srgbClr val="002060"/>
                </a:solidFill>
                <a:latin typeface="Comic Sans MS" panose="030F0702030302020204" pitchFamily="66" charset="0"/>
              </a:rPr>
              <a:t>th</a:t>
            </a:r>
            <a:r>
              <a:rPr lang="en-GB" sz="1200" dirty="0">
                <a:solidFill>
                  <a:srgbClr val="002060"/>
                </a:solidFill>
                <a:latin typeface="Comic Sans MS" panose="030F0702030302020204" pitchFamily="66" charset="0"/>
              </a:rPr>
              <a:t> May – Reading</a:t>
            </a:r>
          </a:p>
          <a:p>
            <a:pPr marL="285750" indent="-285750">
              <a:buFont typeface="Arial" panose="020B0604020202020204" pitchFamily="34" charset="0"/>
              <a:buChar char="•"/>
            </a:pPr>
            <a:r>
              <a:rPr lang="en-GB" sz="1200" dirty="0">
                <a:solidFill>
                  <a:srgbClr val="002060"/>
                </a:solidFill>
                <a:latin typeface="Comic Sans MS" panose="030F0702030302020204" pitchFamily="66" charset="0"/>
              </a:rPr>
              <a:t>Wednesday 13</a:t>
            </a:r>
            <a:r>
              <a:rPr lang="en-GB" sz="1200" baseline="30000" dirty="0">
                <a:solidFill>
                  <a:srgbClr val="002060"/>
                </a:solidFill>
                <a:latin typeface="Comic Sans MS" panose="030F0702030302020204" pitchFamily="66" charset="0"/>
              </a:rPr>
              <a:t>th</a:t>
            </a:r>
            <a:r>
              <a:rPr lang="en-GB" sz="1200" dirty="0">
                <a:solidFill>
                  <a:srgbClr val="002060"/>
                </a:solidFill>
                <a:latin typeface="Comic Sans MS" panose="030F0702030302020204" pitchFamily="66" charset="0"/>
              </a:rPr>
              <a:t> May – Arithmetic and reasoning</a:t>
            </a:r>
          </a:p>
          <a:p>
            <a:pPr marL="285750" indent="-285750">
              <a:buFont typeface="Arial" panose="020B0604020202020204" pitchFamily="34" charset="0"/>
              <a:buChar char="•"/>
            </a:pPr>
            <a:r>
              <a:rPr lang="en-GB" sz="1200" dirty="0">
                <a:solidFill>
                  <a:srgbClr val="002060"/>
                </a:solidFill>
                <a:latin typeface="Comic Sans MS" panose="030F0702030302020204" pitchFamily="66" charset="0"/>
              </a:rPr>
              <a:t>Thursday 14</a:t>
            </a:r>
            <a:r>
              <a:rPr lang="en-GB" sz="1200" baseline="30000" dirty="0">
                <a:solidFill>
                  <a:srgbClr val="002060"/>
                </a:solidFill>
                <a:latin typeface="Comic Sans MS" panose="030F0702030302020204" pitchFamily="66" charset="0"/>
              </a:rPr>
              <a:t>th</a:t>
            </a:r>
            <a:r>
              <a:rPr lang="en-GB" sz="1200" dirty="0">
                <a:solidFill>
                  <a:srgbClr val="002060"/>
                </a:solidFill>
                <a:latin typeface="Comic Sans MS" panose="030F0702030302020204" pitchFamily="66" charset="0"/>
              </a:rPr>
              <a:t> May – Reasoning</a:t>
            </a:r>
          </a:p>
          <a:p>
            <a:pPr marL="285750" indent="-285750">
              <a:buFont typeface="Arial" panose="020B0604020202020204" pitchFamily="34" charset="0"/>
              <a:buChar char="•"/>
            </a:pPr>
            <a:r>
              <a:rPr lang="en-GB" sz="1200" dirty="0">
                <a:solidFill>
                  <a:srgbClr val="002060"/>
                </a:solidFill>
                <a:latin typeface="Comic Sans MS" panose="030F0702030302020204" pitchFamily="66" charset="0"/>
              </a:rPr>
              <a:t>Thursday 14</a:t>
            </a:r>
            <a:r>
              <a:rPr lang="en-GB" sz="1200" baseline="30000" dirty="0">
                <a:solidFill>
                  <a:srgbClr val="002060"/>
                </a:solidFill>
                <a:latin typeface="Comic Sans MS" panose="030F0702030302020204" pitchFamily="66" charset="0"/>
              </a:rPr>
              <a:t>th</a:t>
            </a:r>
            <a:r>
              <a:rPr lang="en-GB" sz="1200" dirty="0">
                <a:solidFill>
                  <a:srgbClr val="002060"/>
                </a:solidFill>
                <a:latin typeface="Comic Sans MS" panose="030F0702030302020204" pitchFamily="66" charset="0"/>
              </a:rPr>
              <a:t> May 1:30pm – SATs picnic</a:t>
            </a:r>
          </a:p>
          <a:p>
            <a:endParaRPr lang="en-GB" u="sng" dirty="0">
              <a:solidFill>
                <a:srgbClr val="002060"/>
              </a:solidFill>
            </a:endParaRPr>
          </a:p>
        </p:txBody>
      </p:sp>
      <p:sp>
        <p:nvSpPr>
          <p:cNvPr id="15" name="TextBox 14">
            <a:extLst>
              <a:ext uri="{FF2B5EF4-FFF2-40B4-BE49-F238E27FC236}">
                <a16:creationId xmlns:a16="http://schemas.microsoft.com/office/drawing/2014/main" id="{24503E75-8259-46DD-95D1-BB02D1E33992}"/>
              </a:ext>
            </a:extLst>
          </p:cNvPr>
          <p:cNvSpPr txBox="1"/>
          <p:nvPr/>
        </p:nvSpPr>
        <p:spPr>
          <a:xfrm>
            <a:off x="182107" y="4003522"/>
            <a:ext cx="5426243" cy="2140586"/>
          </a:xfrm>
          <a:prstGeom prst="rect">
            <a:avLst/>
          </a:prstGeom>
          <a:noFill/>
        </p:spPr>
        <p:txBody>
          <a:bodyPr wrap="square" rtlCol="0">
            <a:spAutoFit/>
          </a:bodyPr>
          <a:lstStyle/>
          <a:p>
            <a:pPr>
              <a:lnSpc>
                <a:spcPct val="106000"/>
              </a:lnSpc>
              <a:spcAft>
                <a:spcPts val="800"/>
              </a:spcAft>
            </a:pPr>
            <a:r>
              <a:rPr lang="en-GB" sz="1200" b="1" u="sng" dirty="0">
                <a:solidFill>
                  <a:srgbClr val="002060"/>
                </a:solidFill>
                <a:effectLst/>
                <a:latin typeface="Comic Sans MS" panose="030F0702030302020204" pitchFamily="66" charset="0"/>
                <a:ea typeface="Arial" panose="020B0604020202020204" pitchFamily="34" charset="0"/>
                <a:cs typeface="Arial" panose="020B0604020202020204" pitchFamily="34" charset="0"/>
              </a:rPr>
              <a:t>SATs breakfast</a:t>
            </a:r>
          </a:p>
          <a:p>
            <a:pPr>
              <a:lnSpc>
                <a:spcPct val="106000"/>
              </a:lnSpc>
              <a:spcAft>
                <a:spcPts val="800"/>
              </a:spcAft>
            </a:pPr>
            <a:r>
              <a:rPr lang="en-GB" sz="1200" dirty="0">
                <a:solidFill>
                  <a:srgbClr val="002060"/>
                </a:solidFill>
                <a:effectLst/>
                <a:latin typeface="Comic Sans MS" panose="030F0702030302020204" pitchFamily="66" charset="0"/>
                <a:ea typeface="Arial" panose="020B0604020202020204" pitchFamily="34" charset="0"/>
                <a:cs typeface="Arial" panose="020B0604020202020204" pitchFamily="34" charset="0"/>
              </a:rPr>
              <a:t>From </a:t>
            </a:r>
            <a:r>
              <a:rPr lang="en-GB" sz="1200" b="1" dirty="0">
                <a:solidFill>
                  <a:srgbClr val="002060"/>
                </a:solidFill>
                <a:effectLst/>
                <a:latin typeface="Comic Sans MS" panose="030F0702030302020204" pitchFamily="66" charset="0"/>
                <a:ea typeface="Arial" panose="020B0604020202020204" pitchFamily="34" charset="0"/>
                <a:cs typeface="Arial" panose="020B0604020202020204" pitchFamily="34" charset="0"/>
              </a:rPr>
              <a:t>Monday 11</a:t>
            </a:r>
            <a:r>
              <a:rPr lang="en-GB" sz="1200" b="1" baseline="30000" dirty="0">
                <a:solidFill>
                  <a:srgbClr val="002060"/>
                </a:solidFill>
                <a:effectLst/>
                <a:latin typeface="Comic Sans MS" panose="030F0702030302020204" pitchFamily="66" charset="0"/>
                <a:ea typeface="Arial" panose="020B0604020202020204" pitchFamily="34" charset="0"/>
                <a:cs typeface="Arial" panose="020B0604020202020204" pitchFamily="34" charset="0"/>
              </a:rPr>
              <a:t>th</a:t>
            </a:r>
            <a:r>
              <a:rPr lang="en-GB" sz="1200" b="1" dirty="0">
                <a:solidFill>
                  <a:srgbClr val="002060"/>
                </a:solidFill>
                <a:effectLst/>
                <a:latin typeface="Comic Sans MS" panose="030F0702030302020204" pitchFamily="66" charset="0"/>
                <a:ea typeface="Arial" panose="020B0604020202020204" pitchFamily="34" charset="0"/>
                <a:cs typeface="Arial" panose="020B0604020202020204" pitchFamily="34" charset="0"/>
              </a:rPr>
              <a:t> May – Thursday 14</a:t>
            </a:r>
            <a:r>
              <a:rPr lang="en-GB" sz="1200" b="1" baseline="30000" dirty="0">
                <a:solidFill>
                  <a:srgbClr val="002060"/>
                </a:solidFill>
                <a:effectLst/>
                <a:latin typeface="Comic Sans MS" panose="030F0702030302020204" pitchFamily="66" charset="0"/>
                <a:ea typeface="Arial" panose="020B0604020202020204" pitchFamily="34" charset="0"/>
                <a:cs typeface="Arial" panose="020B0604020202020204" pitchFamily="34" charset="0"/>
              </a:rPr>
              <a:t>th</a:t>
            </a:r>
            <a:r>
              <a:rPr lang="en-GB" sz="1200" b="1" dirty="0">
                <a:solidFill>
                  <a:srgbClr val="002060"/>
                </a:solidFill>
                <a:effectLst/>
                <a:latin typeface="Comic Sans MS" panose="030F0702030302020204" pitchFamily="66" charset="0"/>
                <a:ea typeface="Arial" panose="020B0604020202020204" pitchFamily="34" charset="0"/>
                <a:cs typeface="Arial" panose="020B0604020202020204" pitchFamily="34" charset="0"/>
              </a:rPr>
              <a:t> May</a:t>
            </a:r>
            <a:r>
              <a:rPr lang="en-GB" sz="1200" dirty="0">
                <a:solidFill>
                  <a:srgbClr val="002060"/>
                </a:solidFill>
                <a:effectLst/>
                <a:latin typeface="Comic Sans MS" panose="030F0702030302020204" pitchFamily="66" charset="0"/>
                <a:ea typeface="Arial" panose="020B0604020202020204" pitchFamily="34" charset="0"/>
                <a:cs typeface="Arial" panose="020B0604020202020204" pitchFamily="34" charset="0"/>
              </a:rPr>
              <a:t>, we are starting the day at </a:t>
            </a:r>
            <a:r>
              <a:rPr lang="en-GB" sz="1200" b="1" dirty="0">
                <a:solidFill>
                  <a:srgbClr val="002060"/>
                </a:solidFill>
                <a:effectLst/>
                <a:latin typeface="Comic Sans MS" panose="030F0702030302020204" pitchFamily="66" charset="0"/>
                <a:ea typeface="Arial" panose="020B0604020202020204" pitchFamily="34" charset="0"/>
                <a:cs typeface="Arial" panose="020B0604020202020204" pitchFamily="34" charset="0"/>
              </a:rPr>
              <a:t>8.00am</a:t>
            </a:r>
            <a:r>
              <a:rPr lang="en-GB" sz="1200" dirty="0">
                <a:solidFill>
                  <a:srgbClr val="002060"/>
                </a:solidFill>
                <a:effectLst/>
                <a:latin typeface="Comic Sans MS" panose="030F0702030302020204" pitchFamily="66" charset="0"/>
                <a:ea typeface="Arial" panose="020B0604020202020204" pitchFamily="34" charset="0"/>
                <a:cs typeface="Arial" panose="020B0604020202020204" pitchFamily="34" charset="0"/>
              </a:rPr>
              <a:t> with a special Year 6 Breakfast Club. It is free! We want to encourage ALL children to attend so they can spend time with friends and prepare for the tests. The children can enter school through the Y6 fire door for the breakfast on these mornings. On the Thursday breakfast session, there will be the offer of a sausage or bacon sandwich if the children wish. </a:t>
            </a:r>
          </a:p>
          <a:p>
            <a:endParaRPr lang="en-GB" u="sng" dirty="0">
              <a:solidFill>
                <a:srgbClr val="002060"/>
              </a:solidFill>
            </a:endParaRPr>
          </a:p>
        </p:txBody>
      </p:sp>
      <p:sp>
        <p:nvSpPr>
          <p:cNvPr id="17" name="TextBox 16">
            <a:extLst>
              <a:ext uri="{FF2B5EF4-FFF2-40B4-BE49-F238E27FC236}">
                <a16:creationId xmlns:a16="http://schemas.microsoft.com/office/drawing/2014/main" id="{1CA17D46-0723-4C1A-9043-6E828BF59CD6}"/>
              </a:ext>
            </a:extLst>
          </p:cNvPr>
          <p:cNvSpPr txBox="1"/>
          <p:nvPr/>
        </p:nvSpPr>
        <p:spPr>
          <a:xfrm>
            <a:off x="7003055" y="3950492"/>
            <a:ext cx="3875344" cy="1200329"/>
          </a:xfrm>
          <a:prstGeom prst="rect">
            <a:avLst/>
          </a:prstGeom>
          <a:noFill/>
        </p:spPr>
        <p:txBody>
          <a:bodyPr wrap="square">
            <a:spAutoFit/>
          </a:bodyPr>
          <a:lstStyle/>
          <a:p>
            <a:r>
              <a:rPr lang="en-GB" sz="1200" b="1" u="sng" dirty="0">
                <a:solidFill>
                  <a:srgbClr val="002060"/>
                </a:solidFill>
                <a:latin typeface="Comic Sans MS" panose="030F0702030302020204" pitchFamily="66" charset="0"/>
              </a:rPr>
              <a:t>Physical, Social, Health Education (PSHE)</a:t>
            </a:r>
          </a:p>
          <a:p>
            <a:pPr marR="97790" lvl="0">
              <a:spcAft>
                <a:spcPts val="0"/>
              </a:spcAft>
            </a:pPr>
            <a:r>
              <a:rPr lang="en-GB" sz="1200" dirty="0">
                <a:solidFill>
                  <a:srgbClr val="002060"/>
                </a:solidFill>
                <a:latin typeface="Comic Sans MS" panose="030F0702030302020204" pitchFamily="66" charset="0"/>
              </a:rPr>
              <a:t>This half-term we will continue to focus on Health and Wellbeing, linked to: relationships that they may form, online relationships and how to get support with these and also a recap on puberty and changes to their body.</a:t>
            </a:r>
          </a:p>
        </p:txBody>
      </p:sp>
      <p:sp>
        <p:nvSpPr>
          <p:cNvPr id="19" name="TextBox 18">
            <a:extLst>
              <a:ext uri="{FF2B5EF4-FFF2-40B4-BE49-F238E27FC236}">
                <a16:creationId xmlns:a16="http://schemas.microsoft.com/office/drawing/2014/main" id="{B24BB165-A626-48FE-B241-0AE91C6D8B37}"/>
              </a:ext>
            </a:extLst>
          </p:cNvPr>
          <p:cNvSpPr txBox="1"/>
          <p:nvPr/>
        </p:nvSpPr>
        <p:spPr>
          <a:xfrm>
            <a:off x="3549981" y="268986"/>
            <a:ext cx="3854060" cy="1015663"/>
          </a:xfrm>
          <a:prstGeom prst="rect">
            <a:avLst/>
          </a:prstGeom>
          <a:noFill/>
        </p:spPr>
        <p:txBody>
          <a:bodyPr wrap="square">
            <a:spAutoFit/>
          </a:bodyPr>
          <a:lstStyle/>
          <a:p>
            <a:r>
              <a:rPr lang="en-GB" sz="1200" b="1" u="sng" dirty="0">
                <a:solidFill>
                  <a:srgbClr val="002060"/>
                </a:solidFill>
                <a:latin typeface="Comic Sans MS" panose="030F0702030302020204" pitchFamily="66" charset="0"/>
              </a:rPr>
              <a:t>Computing </a:t>
            </a:r>
          </a:p>
          <a:p>
            <a:r>
              <a:rPr lang="en-GB" sz="1200" dirty="0">
                <a:solidFill>
                  <a:srgbClr val="002060"/>
                </a:solidFill>
                <a:latin typeface="Comic Sans MS" panose="030F0702030302020204" pitchFamily="66" charset="0"/>
              </a:rPr>
              <a:t>This half term, children will continue developing their understanding of algorithms and debugging using Micro: bits as part of their computing lessons.</a:t>
            </a:r>
          </a:p>
        </p:txBody>
      </p:sp>
      <p:sp>
        <p:nvSpPr>
          <p:cNvPr id="2" name="TextBox 1">
            <a:extLst>
              <a:ext uri="{FF2B5EF4-FFF2-40B4-BE49-F238E27FC236}">
                <a16:creationId xmlns:a16="http://schemas.microsoft.com/office/drawing/2014/main" id="{79F71E0C-DD26-4B17-A276-0C5BE9FD6C79}"/>
              </a:ext>
            </a:extLst>
          </p:cNvPr>
          <p:cNvSpPr txBox="1"/>
          <p:nvPr/>
        </p:nvSpPr>
        <p:spPr>
          <a:xfrm>
            <a:off x="5876664" y="5470945"/>
            <a:ext cx="2411533" cy="1384995"/>
          </a:xfrm>
          <a:prstGeom prst="rect">
            <a:avLst/>
          </a:prstGeom>
          <a:noFill/>
        </p:spPr>
        <p:txBody>
          <a:bodyPr wrap="square" rtlCol="0">
            <a:spAutoFit/>
          </a:bodyPr>
          <a:lstStyle/>
          <a:p>
            <a:r>
              <a:rPr lang="en-GB" sz="1200" b="1" u="sng" dirty="0">
                <a:solidFill>
                  <a:schemeClr val="accent1">
                    <a:lumMod val="50000"/>
                  </a:schemeClr>
                </a:solidFill>
                <a:latin typeface="Comic Sans MS" panose="030F0702030302020204" pitchFamily="66" charset="0"/>
              </a:rPr>
              <a:t>Physical Education</a:t>
            </a:r>
          </a:p>
          <a:p>
            <a:r>
              <a:rPr lang="en-GB" sz="1200" dirty="0">
                <a:solidFill>
                  <a:schemeClr val="accent1">
                    <a:lumMod val="50000"/>
                  </a:schemeClr>
                </a:solidFill>
                <a:latin typeface="Comic Sans MS" panose="030F0702030302020204" pitchFamily="66" charset="0"/>
              </a:rPr>
              <a:t>The children will learn skills linked to tennis on a Wednesday afternoon and will focus on netball with Mr Goddard on Thursday afternoons.</a:t>
            </a:r>
            <a:endParaRPr lang="en-GB" dirty="0">
              <a:solidFill>
                <a:schemeClr val="accent1">
                  <a:lumMod val="50000"/>
                </a:schemeClr>
              </a:solidFill>
            </a:endParaRPr>
          </a:p>
        </p:txBody>
      </p:sp>
      <p:sp>
        <p:nvSpPr>
          <p:cNvPr id="22" name="TextBox 21">
            <a:extLst>
              <a:ext uri="{FF2B5EF4-FFF2-40B4-BE49-F238E27FC236}">
                <a16:creationId xmlns:a16="http://schemas.microsoft.com/office/drawing/2014/main" id="{B63D7070-5FDA-4FCF-940E-89F84AA1D70E}"/>
              </a:ext>
            </a:extLst>
          </p:cNvPr>
          <p:cNvSpPr txBox="1"/>
          <p:nvPr/>
        </p:nvSpPr>
        <p:spPr>
          <a:xfrm>
            <a:off x="8519439" y="5521101"/>
            <a:ext cx="2667741" cy="1015663"/>
          </a:xfrm>
          <a:prstGeom prst="rect">
            <a:avLst/>
          </a:prstGeom>
          <a:noFill/>
        </p:spPr>
        <p:txBody>
          <a:bodyPr wrap="square" rtlCol="0">
            <a:spAutoFit/>
          </a:bodyPr>
          <a:lstStyle/>
          <a:p>
            <a:r>
              <a:rPr lang="en-GB" sz="1200" b="1" u="sng" dirty="0">
                <a:solidFill>
                  <a:schemeClr val="accent1">
                    <a:lumMod val="50000"/>
                  </a:schemeClr>
                </a:solidFill>
                <a:latin typeface="Comic Sans MS" panose="030F0702030302020204" pitchFamily="66" charset="0"/>
              </a:rPr>
              <a:t>MFL - Spanish</a:t>
            </a:r>
          </a:p>
          <a:p>
            <a:r>
              <a:rPr lang="en-GB" sz="1200" dirty="0">
                <a:solidFill>
                  <a:srgbClr val="002060"/>
                </a:solidFill>
                <a:latin typeface="Comic Sans MS" panose="030F0702030302020204" pitchFamily="66" charset="0"/>
              </a:rPr>
              <a:t>Children will continue building on their learning from Year 5 with a focus on greetings, locational knowledge, colours and pets. </a:t>
            </a:r>
          </a:p>
        </p:txBody>
      </p:sp>
      <p:sp>
        <p:nvSpPr>
          <p:cNvPr id="24" name="TextBox 23">
            <a:extLst>
              <a:ext uri="{FF2B5EF4-FFF2-40B4-BE49-F238E27FC236}">
                <a16:creationId xmlns:a16="http://schemas.microsoft.com/office/drawing/2014/main" id="{54D00F0A-BE89-41BD-8240-CC56974F734C}"/>
              </a:ext>
            </a:extLst>
          </p:cNvPr>
          <p:cNvSpPr txBox="1"/>
          <p:nvPr/>
        </p:nvSpPr>
        <p:spPr>
          <a:xfrm>
            <a:off x="104949" y="76790"/>
            <a:ext cx="3288764" cy="1384995"/>
          </a:xfrm>
          <a:prstGeom prst="rect">
            <a:avLst/>
          </a:prstGeom>
          <a:noFill/>
        </p:spPr>
        <p:txBody>
          <a:bodyPr wrap="square" rtlCol="0">
            <a:spAutoFit/>
          </a:bodyPr>
          <a:lstStyle/>
          <a:p>
            <a:r>
              <a:rPr lang="en-GB" sz="1200" b="1" u="sng" dirty="0">
                <a:solidFill>
                  <a:schemeClr val="accent1">
                    <a:lumMod val="50000"/>
                  </a:schemeClr>
                </a:solidFill>
                <a:latin typeface="Comic Sans MS" panose="030F0702030302020204" pitchFamily="66" charset="0"/>
              </a:rPr>
              <a:t>Class Novel</a:t>
            </a:r>
          </a:p>
          <a:p>
            <a:r>
              <a:rPr lang="en-GB" sz="1200" dirty="0">
                <a:solidFill>
                  <a:schemeClr val="accent1">
                    <a:lumMod val="50000"/>
                  </a:schemeClr>
                </a:solidFill>
                <a:latin typeface="Comic Sans MS" panose="030F0702030302020204" pitchFamily="66" charset="0"/>
              </a:rPr>
              <a:t>This term our class novel will be ‘The Final Year’ by Matt Goodfellow. This book follows the story of a young boy who is going into Y6, dealing with a failing friendship, an ill younger brother and his own mental demons. </a:t>
            </a:r>
            <a:endParaRPr lang="en-GB" sz="1200" u="sng" dirty="0">
              <a:solidFill>
                <a:schemeClr val="accent1">
                  <a:lumMod val="50000"/>
                </a:schemeClr>
              </a:solidFill>
              <a:latin typeface="Comic Sans MS" panose="030F0702030302020204" pitchFamily="66" charset="0"/>
            </a:endParaRPr>
          </a:p>
        </p:txBody>
      </p:sp>
      <p:sp>
        <p:nvSpPr>
          <p:cNvPr id="3" name="Rectangle 1">
            <a:extLst>
              <a:ext uri="{FF2B5EF4-FFF2-40B4-BE49-F238E27FC236}">
                <a16:creationId xmlns:a16="http://schemas.microsoft.com/office/drawing/2014/main" id="{DD9C64D1-7EE2-403E-9283-509F3B0FB3CC}"/>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6" name="Picture 15">
            <a:extLst>
              <a:ext uri="{FF2B5EF4-FFF2-40B4-BE49-F238E27FC236}">
                <a16:creationId xmlns:a16="http://schemas.microsoft.com/office/drawing/2014/main" id="{E244E121-8B3B-4D74-A37C-18A95DFA1ABE}"/>
              </a:ext>
            </a:extLst>
          </p:cNvPr>
          <p:cNvPicPr>
            <a:picLocks noChangeAspect="1"/>
          </p:cNvPicPr>
          <p:nvPr/>
        </p:nvPicPr>
        <p:blipFill>
          <a:blip r:embed="rId3"/>
          <a:stretch>
            <a:fillRect/>
          </a:stretch>
        </p:blipFill>
        <p:spPr>
          <a:xfrm>
            <a:off x="10968046" y="4878056"/>
            <a:ext cx="1014533" cy="1019901"/>
          </a:xfrm>
          <a:prstGeom prst="rect">
            <a:avLst/>
          </a:prstGeom>
        </p:spPr>
      </p:pic>
      <p:pic>
        <p:nvPicPr>
          <p:cNvPr id="28" name="Picture 27">
            <a:extLst>
              <a:ext uri="{FF2B5EF4-FFF2-40B4-BE49-F238E27FC236}">
                <a16:creationId xmlns:a16="http://schemas.microsoft.com/office/drawing/2014/main" id="{6593244F-19FA-42F4-989D-D36C3E83AD72}"/>
              </a:ext>
            </a:extLst>
          </p:cNvPr>
          <p:cNvPicPr>
            <a:picLocks noChangeAspect="1"/>
          </p:cNvPicPr>
          <p:nvPr/>
        </p:nvPicPr>
        <p:blipFill>
          <a:blip r:embed="rId4"/>
          <a:stretch>
            <a:fillRect/>
          </a:stretch>
        </p:blipFill>
        <p:spPr>
          <a:xfrm>
            <a:off x="3393713" y="3208320"/>
            <a:ext cx="862481" cy="884286"/>
          </a:xfrm>
          <a:prstGeom prst="rect">
            <a:avLst/>
          </a:prstGeom>
        </p:spPr>
      </p:pic>
    </p:spTree>
    <p:extLst>
      <p:ext uri="{BB962C8B-B14F-4D97-AF65-F5344CB8AC3E}">
        <p14:creationId xmlns:p14="http://schemas.microsoft.com/office/powerpoint/2010/main" val="23794312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4B5DF46-BE98-4572-83B9-9C463EF76FB8}"/>
              </a:ext>
            </a:extLst>
          </p:cNvPr>
          <p:cNvPicPr/>
          <p:nvPr/>
        </p:nvPicPr>
        <p:blipFill>
          <a:blip r:embed="rId2">
            <a:extLst>
              <a:ext uri="{28A0092B-C50C-407E-A947-70E740481C1C}">
                <a14:useLocalDpi xmlns:a14="http://schemas.microsoft.com/office/drawing/2010/main" val="0"/>
              </a:ext>
            </a:extLst>
          </a:blip>
          <a:stretch>
            <a:fillRect/>
          </a:stretch>
        </p:blipFill>
        <p:spPr>
          <a:xfrm>
            <a:off x="4631690" y="0"/>
            <a:ext cx="7560310" cy="1226820"/>
          </a:xfrm>
          <a:prstGeom prst="rect">
            <a:avLst/>
          </a:prstGeom>
        </p:spPr>
      </p:pic>
      <p:pic>
        <p:nvPicPr>
          <p:cNvPr id="9" name="Picture 8">
            <a:extLst>
              <a:ext uri="{FF2B5EF4-FFF2-40B4-BE49-F238E27FC236}">
                <a16:creationId xmlns:a16="http://schemas.microsoft.com/office/drawing/2014/main" id="{45F911E2-06E5-4634-A65C-9C80A69B995C}"/>
              </a:ext>
            </a:extLst>
          </p:cNvPr>
          <p:cNvPicPr/>
          <p:nvPr/>
        </p:nvPicPr>
        <p:blipFill>
          <a:blip r:embed="rId2">
            <a:extLst>
              <a:ext uri="{28A0092B-C50C-407E-A947-70E740481C1C}">
                <a14:useLocalDpi xmlns:a14="http://schemas.microsoft.com/office/drawing/2010/main" val="0"/>
              </a:ext>
            </a:extLst>
          </a:blip>
          <a:stretch>
            <a:fillRect/>
          </a:stretch>
        </p:blipFill>
        <p:spPr>
          <a:xfrm rot="10800000">
            <a:off x="0" y="5631180"/>
            <a:ext cx="7560310" cy="1226820"/>
          </a:xfrm>
          <a:prstGeom prst="rect">
            <a:avLst/>
          </a:prstGeom>
        </p:spPr>
      </p:pic>
      <p:sp>
        <p:nvSpPr>
          <p:cNvPr id="10" name="TextBox 9">
            <a:extLst>
              <a:ext uri="{FF2B5EF4-FFF2-40B4-BE49-F238E27FC236}">
                <a16:creationId xmlns:a16="http://schemas.microsoft.com/office/drawing/2014/main" id="{ACFBF312-C5B2-44D8-8214-6939B0E971C6}"/>
              </a:ext>
            </a:extLst>
          </p:cNvPr>
          <p:cNvSpPr txBox="1"/>
          <p:nvPr/>
        </p:nvSpPr>
        <p:spPr>
          <a:xfrm>
            <a:off x="8194089" y="1299456"/>
            <a:ext cx="3621480" cy="4147289"/>
          </a:xfrm>
          <a:prstGeom prst="rect">
            <a:avLst/>
          </a:prstGeom>
          <a:noFill/>
        </p:spPr>
        <p:txBody>
          <a:bodyPr wrap="square">
            <a:spAutoFit/>
          </a:bodyPr>
          <a:lstStyle/>
          <a:p>
            <a:pPr algn="just">
              <a:spcAft>
                <a:spcPts val="800"/>
              </a:spcAft>
            </a:pPr>
            <a:r>
              <a:rPr lang="en-GB" sz="1200" b="1" u="sng"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Monda</a:t>
            </a:r>
            <a:r>
              <a:rPr lang="en-GB" sz="1200" b="1" u="sng"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y, Tuesday </a:t>
            </a:r>
            <a:r>
              <a:rPr lang="en-GB" sz="1200" b="1" u="sng"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&amp; Friday </a:t>
            </a:r>
          </a:p>
          <a:p>
            <a:pPr algn="just">
              <a:spcAft>
                <a:spcPts val="800"/>
              </a:spcAft>
            </a:pPr>
            <a:r>
              <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Uniform Expectations: We will continue to uphold expectations for school uniform, including: A navy blue jumper or cardigan with or without the school logo; grey trousers, skirt or shorts; white or navy-blue polo shirt with or without the school logo; plain white, grey or black socks or plain grey tights; Plain black pumps, trainers or school shoes. </a:t>
            </a:r>
          </a:p>
          <a:p>
            <a:pPr algn="just">
              <a:spcAft>
                <a:spcPts val="800"/>
              </a:spcAft>
            </a:pPr>
            <a:r>
              <a:rPr lang="en-GB" sz="1200" b="1" u="sng"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Wednesday &amp; Thursday</a:t>
            </a:r>
          </a:p>
          <a:p>
            <a:pPr algn="just">
              <a:spcAft>
                <a:spcPts val="800"/>
              </a:spcAft>
            </a:pPr>
            <a:r>
              <a:rPr lang="en-GB" sz="1200" b="1"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PE Kit should include: </a:t>
            </a:r>
            <a:r>
              <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Plain navy-blue polo shirt with or without the school logo; plain black shorts, leggings or cycle shorts; plain black tracksuit bottoms; plain navy-blue sweatshirt and plain black trainers that are suitable for outdoor sport.</a:t>
            </a:r>
          </a:p>
          <a:p>
            <a:pPr algn="ctr">
              <a:spcAft>
                <a:spcPts val="800"/>
              </a:spcAft>
            </a:pPr>
            <a:r>
              <a:rPr lang="en-GB" sz="1200" b="1"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Please ensure uniform is clearly marked with the pupil's name.</a:t>
            </a:r>
            <a:endPar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endParaRPr>
          </a:p>
          <a:p>
            <a:pPr algn="just">
              <a:lnSpc>
                <a:spcPct val="107000"/>
              </a:lnSpc>
              <a:spcAft>
                <a:spcPts val="800"/>
              </a:spcAft>
            </a:pP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0780E912-1B16-4D7D-BDB2-ACBD96B29DD8}"/>
              </a:ext>
            </a:extLst>
          </p:cNvPr>
          <p:cNvSpPr txBox="1"/>
          <p:nvPr/>
        </p:nvSpPr>
        <p:spPr>
          <a:xfrm>
            <a:off x="376431" y="3667504"/>
            <a:ext cx="2425502" cy="1200329"/>
          </a:xfrm>
          <a:prstGeom prst="rect">
            <a:avLst/>
          </a:prstGeom>
          <a:noFill/>
        </p:spPr>
        <p:txBody>
          <a:bodyPr wrap="square" rtlCol="0">
            <a:spAutoFit/>
          </a:bodyPr>
          <a:lstStyle/>
          <a:p>
            <a:r>
              <a:rPr lang="en-GB" sz="1200" b="1" u="sng" dirty="0">
                <a:solidFill>
                  <a:schemeClr val="accent1">
                    <a:lumMod val="50000"/>
                  </a:schemeClr>
                </a:solidFill>
                <a:latin typeface="Comic Sans MS" panose="030F0702030302020204" pitchFamily="66" charset="0"/>
              </a:rPr>
              <a:t>Music</a:t>
            </a:r>
          </a:p>
          <a:p>
            <a:r>
              <a:rPr lang="en-GB" sz="1200" dirty="0">
                <a:solidFill>
                  <a:schemeClr val="accent1">
                    <a:lumMod val="50000"/>
                  </a:schemeClr>
                </a:solidFill>
                <a:latin typeface="Comic Sans MS" panose="030F0702030302020204" pitchFamily="66" charset="0"/>
              </a:rPr>
              <a:t>In music, we will be composing and performing our own leavers’ song, that we hope they will share with you at the Summer Aspire Event. </a:t>
            </a:r>
            <a:endParaRPr lang="en-GB" sz="1200" u="sng" dirty="0">
              <a:solidFill>
                <a:schemeClr val="accent1">
                  <a:lumMod val="50000"/>
                </a:schemeClr>
              </a:solidFill>
              <a:latin typeface="Comic Sans MS" panose="030F0702030302020204" pitchFamily="66" charset="0"/>
            </a:endParaRPr>
          </a:p>
        </p:txBody>
      </p:sp>
      <p:sp>
        <p:nvSpPr>
          <p:cNvPr id="13" name="TextBox 12">
            <a:extLst>
              <a:ext uri="{FF2B5EF4-FFF2-40B4-BE49-F238E27FC236}">
                <a16:creationId xmlns:a16="http://schemas.microsoft.com/office/drawing/2014/main" id="{18B5B7E2-690F-4332-A99B-B3548DF85A14}"/>
              </a:ext>
            </a:extLst>
          </p:cNvPr>
          <p:cNvSpPr txBox="1"/>
          <p:nvPr/>
        </p:nvSpPr>
        <p:spPr>
          <a:xfrm>
            <a:off x="325674" y="257387"/>
            <a:ext cx="4782927" cy="1015663"/>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Art</a:t>
            </a:r>
          </a:p>
          <a:p>
            <a:r>
              <a:rPr lang="en-GB" sz="1200" dirty="0">
                <a:solidFill>
                  <a:srgbClr val="002060"/>
                </a:solidFill>
                <a:latin typeface="Comic Sans MS" panose="030F0702030302020204" pitchFamily="66" charset="0"/>
              </a:rPr>
              <a:t>Year 6 will be beginning their work on ‘sculpture’ with Mrs McCormack. They will focus on Aurora Robson who is a contemporary artist who creates sculptures and installations using plastic waste and recycled materials.</a:t>
            </a:r>
          </a:p>
        </p:txBody>
      </p:sp>
      <p:sp>
        <p:nvSpPr>
          <p:cNvPr id="14" name="TextBox 13">
            <a:extLst>
              <a:ext uri="{FF2B5EF4-FFF2-40B4-BE49-F238E27FC236}">
                <a16:creationId xmlns:a16="http://schemas.microsoft.com/office/drawing/2014/main" id="{27EF3D37-834C-4D46-A9DC-809FE95A2F6B}"/>
              </a:ext>
            </a:extLst>
          </p:cNvPr>
          <p:cNvSpPr txBox="1"/>
          <p:nvPr/>
        </p:nvSpPr>
        <p:spPr>
          <a:xfrm>
            <a:off x="3772484" y="1769276"/>
            <a:ext cx="2773076" cy="1569660"/>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Science </a:t>
            </a:r>
          </a:p>
          <a:p>
            <a:r>
              <a:rPr lang="en-GB" sz="1200" dirty="0">
                <a:solidFill>
                  <a:srgbClr val="002060"/>
                </a:solidFill>
                <a:latin typeface="Comic Sans MS" panose="030F0702030302020204" pitchFamily="66" charset="0"/>
              </a:rPr>
              <a:t>This half term in science the children will learn about electricity. They will be able to draw a scientific circuit, explain how voltage changes the brightness of a bulb and identify what renewable and non-renewable energy is.</a:t>
            </a:r>
            <a:endParaRPr lang="en-GB" sz="1200" u="sng" dirty="0">
              <a:solidFill>
                <a:srgbClr val="002060"/>
              </a:solidFill>
              <a:latin typeface="Comic Sans MS" panose="030F0702030302020204" pitchFamily="66" charset="0"/>
            </a:endParaRPr>
          </a:p>
        </p:txBody>
      </p:sp>
      <p:sp>
        <p:nvSpPr>
          <p:cNvPr id="15" name="TextBox 14">
            <a:extLst>
              <a:ext uri="{FF2B5EF4-FFF2-40B4-BE49-F238E27FC236}">
                <a16:creationId xmlns:a16="http://schemas.microsoft.com/office/drawing/2014/main" id="{85815512-6C46-4466-B88C-C79DB7E60C1F}"/>
              </a:ext>
            </a:extLst>
          </p:cNvPr>
          <p:cNvSpPr txBox="1"/>
          <p:nvPr/>
        </p:nvSpPr>
        <p:spPr>
          <a:xfrm>
            <a:off x="376431" y="1703828"/>
            <a:ext cx="2425502" cy="1200329"/>
          </a:xfrm>
          <a:prstGeom prst="rect">
            <a:avLst/>
          </a:prstGeom>
          <a:noFill/>
        </p:spPr>
        <p:txBody>
          <a:bodyPr wrap="square" rtlCol="0">
            <a:spAutoFit/>
          </a:bodyPr>
          <a:lstStyle/>
          <a:p>
            <a:r>
              <a:rPr lang="en-GB" sz="1200" b="1" u="sng" dirty="0">
                <a:solidFill>
                  <a:schemeClr val="accent1">
                    <a:lumMod val="50000"/>
                  </a:schemeClr>
                </a:solidFill>
                <a:latin typeface="Comic Sans MS" panose="030F0702030302020204" pitchFamily="66" charset="0"/>
              </a:rPr>
              <a:t>Design and Technology</a:t>
            </a:r>
          </a:p>
          <a:p>
            <a:r>
              <a:rPr lang="en-GB" sz="1200" dirty="0">
                <a:solidFill>
                  <a:schemeClr val="accent1">
                    <a:lumMod val="50000"/>
                  </a:schemeClr>
                </a:solidFill>
                <a:latin typeface="Comic Sans MS" panose="030F0702030302020204" pitchFamily="66" charset="0"/>
              </a:rPr>
              <a:t>This half term our DT will link to history and science. The children will research, design, make and evaluate their own Anderson shelter. </a:t>
            </a:r>
            <a:endParaRPr lang="en-GB" sz="1200" u="sng" dirty="0">
              <a:solidFill>
                <a:schemeClr val="accent1">
                  <a:lumMod val="50000"/>
                </a:schemeClr>
              </a:solidFill>
              <a:latin typeface="Comic Sans MS" panose="030F0702030302020204" pitchFamily="66" charset="0"/>
            </a:endParaRPr>
          </a:p>
        </p:txBody>
      </p:sp>
      <p:sp>
        <p:nvSpPr>
          <p:cNvPr id="16" name="TextBox 15">
            <a:extLst>
              <a:ext uri="{FF2B5EF4-FFF2-40B4-BE49-F238E27FC236}">
                <a16:creationId xmlns:a16="http://schemas.microsoft.com/office/drawing/2014/main" id="{C36E2D16-EAA8-4906-A1B9-09F9268F3023}"/>
              </a:ext>
            </a:extLst>
          </p:cNvPr>
          <p:cNvSpPr txBox="1"/>
          <p:nvPr/>
        </p:nvSpPr>
        <p:spPr>
          <a:xfrm>
            <a:off x="3023579" y="3519707"/>
            <a:ext cx="4948864" cy="2492990"/>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Religious Education</a:t>
            </a:r>
          </a:p>
          <a:p>
            <a:r>
              <a:rPr lang="en-GB" sz="1200" dirty="0">
                <a:solidFill>
                  <a:srgbClr val="002060"/>
                </a:solidFill>
                <a:latin typeface="Comic Sans MS" panose="030F0702030302020204" pitchFamily="66" charset="0"/>
              </a:rPr>
              <a:t>In RE, children will learn about Humanism and explore how it guides people in living a good life. They will understand that humanists base their beliefs on science, evidence, and reason rather than religion, and that values such as happiness, empathy, responsibility, fairness, and equality are central to their way of life. The children will examine how humanists make moral decisions by thinking about the consequences of their actions and considering others’ feelings, often using ideas like the Golden Rule. They will also reflect on their own values, discuss what makes a happy and meaningful life, and explore how humanists try to improve the world through kindness, freedom, and respect for others.</a:t>
            </a:r>
            <a:endParaRPr lang="en-GB" sz="1400" u="sng" dirty="0">
              <a:solidFill>
                <a:srgbClr val="002060"/>
              </a:solidFill>
              <a:latin typeface="Comic Sans MS" panose="030F0702030302020204" pitchFamily="66" charset="0"/>
            </a:endParaRPr>
          </a:p>
        </p:txBody>
      </p:sp>
      <p:pic>
        <p:nvPicPr>
          <p:cNvPr id="5" name="Picture 4">
            <a:extLst>
              <a:ext uri="{FF2B5EF4-FFF2-40B4-BE49-F238E27FC236}">
                <a16:creationId xmlns:a16="http://schemas.microsoft.com/office/drawing/2014/main" id="{CFCBF2D9-D6B8-4913-ADCB-9EB6D1128281}"/>
              </a:ext>
            </a:extLst>
          </p:cNvPr>
          <p:cNvPicPr>
            <a:picLocks noChangeAspect="1"/>
          </p:cNvPicPr>
          <p:nvPr/>
        </p:nvPicPr>
        <p:blipFill>
          <a:blip r:embed="rId3"/>
          <a:stretch>
            <a:fillRect/>
          </a:stretch>
        </p:blipFill>
        <p:spPr>
          <a:xfrm>
            <a:off x="6482723" y="1780882"/>
            <a:ext cx="1170571" cy="1306383"/>
          </a:xfrm>
          <a:prstGeom prst="rect">
            <a:avLst/>
          </a:prstGeom>
        </p:spPr>
      </p:pic>
      <p:pic>
        <p:nvPicPr>
          <p:cNvPr id="6" name="Picture 5">
            <a:extLst>
              <a:ext uri="{FF2B5EF4-FFF2-40B4-BE49-F238E27FC236}">
                <a16:creationId xmlns:a16="http://schemas.microsoft.com/office/drawing/2014/main" id="{0588DF26-CE83-4C86-9D5E-FD71585D3AAA}"/>
              </a:ext>
            </a:extLst>
          </p:cNvPr>
          <p:cNvPicPr>
            <a:picLocks noChangeAspect="1"/>
          </p:cNvPicPr>
          <p:nvPr/>
        </p:nvPicPr>
        <p:blipFill>
          <a:blip r:embed="rId4"/>
          <a:stretch>
            <a:fillRect/>
          </a:stretch>
        </p:blipFill>
        <p:spPr>
          <a:xfrm>
            <a:off x="4949143" y="-21727"/>
            <a:ext cx="1533580" cy="1306383"/>
          </a:xfrm>
          <a:prstGeom prst="rect">
            <a:avLst/>
          </a:prstGeom>
        </p:spPr>
      </p:pic>
    </p:spTree>
    <p:extLst>
      <p:ext uri="{BB962C8B-B14F-4D97-AF65-F5344CB8AC3E}">
        <p14:creationId xmlns:p14="http://schemas.microsoft.com/office/powerpoint/2010/main" val="1211943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22079</TotalTime>
  <Words>787</Words>
  <Application>Microsoft Office PowerPoint</Application>
  <PresentationFormat>Widescreen</PresentationFormat>
  <Paragraphs>41</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Comic Sans MS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Watson</dc:creator>
  <cp:lastModifiedBy>Nicola Watson</cp:lastModifiedBy>
  <cp:revision>16</cp:revision>
  <dcterms:created xsi:type="dcterms:W3CDTF">2024-03-19T17:25:17Z</dcterms:created>
  <dcterms:modified xsi:type="dcterms:W3CDTF">2026-04-08T14:14:05Z</dcterms:modified>
</cp:coreProperties>
</file>