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6"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p:scale>
          <a:sx n="80" d="100"/>
          <a:sy n="80" d="100"/>
        </p:scale>
        <p:origin x="78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C380CF-7BDD-40B2-ADDD-21F6D51395D7}" type="datetimeFigureOut">
              <a:rPr lang="en-GB" smtClean="0"/>
              <a:t>14/04/2026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D45AFA-0080-446C-BEAB-B08D65204AB0}" type="slidenum">
              <a:rPr lang="en-GB" smtClean="0"/>
              <a:t>‹#›</a:t>
            </a:fld>
            <a:endParaRPr lang="en-GB"/>
          </a:p>
        </p:txBody>
      </p:sp>
    </p:spTree>
    <p:extLst>
      <p:ext uri="{BB962C8B-B14F-4D97-AF65-F5344CB8AC3E}">
        <p14:creationId xmlns:p14="http://schemas.microsoft.com/office/powerpoint/2010/main" val="514789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D45AFA-0080-446C-BEAB-B08D65204AB0}" type="slidenum">
              <a:rPr lang="en-GB" smtClean="0"/>
              <a:t>1</a:t>
            </a:fld>
            <a:endParaRPr lang="en-GB"/>
          </a:p>
        </p:txBody>
      </p:sp>
    </p:spTree>
    <p:extLst>
      <p:ext uri="{BB962C8B-B14F-4D97-AF65-F5344CB8AC3E}">
        <p14:creationId xmlns:p14="http://schemas.microsoft.com/office/powerpoint/2010/main" val="726786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14/04/2026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854481" y="1491639"/>
            <a:ext cx="2070003" cy="1848278"/>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734113" y="1862769"/>
            <a:ext cx="2198868" cy="738664"/>
          </a:xfrm>
          <a:prstGeom prst="rect">
            <a:avLst/>
          </a:prstGeom>
          <a:noFill/>
        </p:spPr>
        <p:txBody>
          <a:bodyPr wrap="square" rtlCol="0">
            <a:spAutoFit/>
          </a:bodyPr>
          <a:lstStyle/>
          <a:p>
            <a:pPr algn="ctr"/>
            <a:r>
              <a:rPr lang="en-GB" sz="1400" dirty="0">
                <a:solidFill>
                  <a:srgbClr val="002060"/>
                </a:solidFill>
                <a:latin typeface="Comic Sans MS" panose="030F0702030302020204" pitchFamily="66" charset="0"/>
              </a:rPr>
              <a:t>Nursery</a:t>
            </a:r>
          </a:p>
          <a:p>
            <a:pPr algn="ctr"/>
            <a:r>
              <a:rPr lang="en-GB" sz="1400" dirty="0">
                <a:solidFill>
                  <a:srgbClr val="002060"/>
                </a:solidFill>
                <a:latin typeface="Comic Sans MS" panose="030F0702030302020204" pitchFamily="66" charset="0"/>
              </a:rPr>
              <a:t>Summer 1</a:t>
            </a:r>
          </a:p>
          <a:p>
            <a:pPr algn="ctr"/>
            <a:r>
              <a:rPr lang="en-GB" sz="1400" dirty="0">
                <a:solidFill>
                  <a:schemeClr val="accent1">
                    <a:lumMod val="50000"/>
                  </a:schemeClr>
                </a:solidFill>
                <a:effectLst/>
                <a:latin typeface="Comic Sans MS" panose="030F0702030302020204" pitchFamily="66" charset="0"/>
                <a:ea typeface="Calibri" panose="020F0502020204030204" pitchFamily="34" charset="0"/>
                <a:cs typeface="Times New Roman" panose="02020603050405020304" pitchFamily="18" charset="0"/>
              </a:rPr>
              <a:t>Animal Safari</a:t>
            </a:r>
            <a:endParaRPr lang="en-GB" sz="1600" dirty="0">
              <a:solidFill>
                <a:schemeClr val="accent1">
                  <a:lumMod val="50000"/>
                </a:schemeClr>
              </a:solidFill>
              <a:latin typeface="Comic Sans MS" panose="030F0702030302020204" pitchFamily="66" charset="0"/>
            </a:endParaRPr>
          </a:p>
        </p:txBody>
      </p:sp>
      <p:pic>
        <p:nvPicPr>
          <p:cNvPr id="8" name="Picture 7">
            <a:extLst>
              <a:ext uri="{FF2B5EF4-FFF2-40B4-BE49-F238E27FC236}">
                <a16:creationId xmlns:a16="http://schemas.microsoft.com/office/drawing/2014/main" id="{44B5DF46-BE98-4572-83B9-9C463EF76FB8}"/>
              </a:ext>
            </a:extLst>
          </p:cNvPr>
          <p:cNvPicPr/>
          <p:nvPr/>
        </p:nvPicPr>
        <p:blipFill>
          <a:blip r:embed="rId3">
            <a:extLst>
              <a:ext uri="{28A0092B-C50C-407E-A947-70E740481C1C}">
                <a14:useLocalDpi xmlns:a14="http://schemas.microsoft.com/office/drawing/2010/main" val="0"/>
              </a:ext>
            </a:extLst>
          </a:blip>
          <a:stretch>
            <a:fillRect/>
          </a:stretch>
        </p:blipFill>
        <p:spPr>
          <a:xfrm>
            <a:off x="4631690" y="-45792"/>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5975908"/>
            <a:ext cx="7560310" cy="882092"/>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96274" y="133969"/>
            <a:ext cx="4837676" cy="2831544"/>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Literacy</a:t>
            </a:r>
          </a:p>
          <a:p>
            <a:r>
              <a:rPr lang="en-GB" sz="1100" dirty="0">
                <a:solidFill>
                  <a:srgbClr val="002060"/>
                </a:solidFill>
                <a:latin typeface="Comic Sans MS" panose="030F0702030302020204" pitchFamily="66" charset="0"/>
              </a:rPr>
              <a:t>This half term we will focus on three key texts: </a:t>
            </a:r>
            <a:r>
              <a:rPr lang="en-GB" sz="1100" i="1" dirty="0" err="1">
                <a:solidFill>
                  <a:srgbClr val="002060"/>
                </a:solidFill>
                <a:latin typeface="Comic Sans MS" panose="030F0702030302020204" pitchFamily="66" charset="0"/>
              </a:rPr>
              <a:t>Handa’s</a:t>
            </a:r>
            <a:r>
              <a:rPr lang="en-GB" sz="1100" i="1" dirty="0">
                <a:solidFill>
                  <a:srgbClr val="002060"/>
                </a:solidFill>
                <a:latin typeface="Comic Sans MS" panose="030F0702030302020204" pitchFamily="66" charset="0"/>
              </a:rPr>
              <a:t> </a:t>
            </a:r>
            <a:r>
              <a:rPr lang="en-GB" sz="1100" i="1" dirty="0" err="1">
                <a:solidFill>
                  <a:srgbClr val="002060"/>
                </a:solidFill>
                <a:latin typeface="Comic Sans MS" panose="030F0702030302020204" pitchFamily="66" charset="0"/>
              </a:rPr>
              <a:t>Surprise,What</a:t>
            </a:r>
            <a:r>
              <a:rPr lang="en-GB" sz="1100" i="1" dirty="0">
                <a:solidFill>
                  <a:srgbClr val="002060"/>
                </a:solidFill>
                <a:latin typeface="Comic Sans MS" panose="030F0702030302020204" pitchFamily="66" charset="0"/>
              </a:rPr>
              <a:t> The Ladybird Heard and Tyrannosaurus Drip</a:t>
            </a:r>
            <a:r>
              <a:rPr lang="en-GB" sz="1100" dirty="0">
                <a:solidFill>
                  <a:srgbClr val="002060"/>
                </a:solidFill>
                <a:latin typeface="Comic Sans MS" panose="030F0702030302020204" pitchFamily="66" charset="0"/>
              </a:rPr>
              <a:t>. Each story will be explored in depth over one or two weeks, allowing children to learn and use new vocabulary, songs, and story language linked to the text. Through regular book talk sessions, children will develop their communication and language skills by listening attentively, responding to questions, and sharing their ideas.</a:t>
            </a:r>
          </a:p>
          <a:p>
            <a:endParaRPr lang="en-GB" sz="1100"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Mark making opportunities will be closely linked to our focus texts. Children will continue to practise letter formation in Phonics lessons and beyond. They will work on learning letter from their name. They will also build confidence in recalling and retelling stories. Children will become confident communicators and early writers while fostering a love of stories.</a:t>
            </a:r>
          </a:p>
          <a:p>
            <a:pPr algn="l" rtl="0" fontAlgn="base"/>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046404" y="913808"/>
            <a:ext cx="5032173" cy="2646878"/>
          </a:xfrm>
          <a:prstGeom prst="rect">
            <a:avLst/>
          </a:prstGeom>
          <a:noFill/>
        </p:spPr>
        <p:txBody>
          <a:bodyPr wrap="square" rtlCol="0">
            <a:spAutoFit/>
          </a:bodyPr>
          <a:lstStyle/>
          <a:p>
            <a:r>
              <a:rPr lang="en-US" sz="1200" b="1" u="sng" dirty="0">
                <a:solidFill>
                  <a:srgbClr val="002060"/>
                </a:solidFill>
                <a:latin typeface="Comic Sans MS" panose="030F0702030302020204" pitchFamily="66" charset="0"/>
              </a:rPr>
              <a:t>Mathematics</a:t>
            </a:r>
            <a:endParaRPr lang="en-GB" sz="1200" b="1" u="sng"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This half-term we will continue to learn new skills during daily inputs. We will develop these new concepts further during focused adult-led group times.  We will revisit prior learning and continue with the days of the week and months of the year. The provision in our maths area will also support children to apply their new knowledge. The children will learn:</a:t>
            </a:r>
          </a:p>
          <a:p>
            <a:endParaRPr lang="en-GB" sz="1100" dirty="0">
              <a:solidFill>
                <a:srgbClr val="002060"/>
              </a:solidFill>
              <a:latin typeface="Comic Sans MS" panose="030F0702030302020204" pitchFamily="66" charset="0"/>
            </a:endParaRP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Numerals up to 10.</a:t>
            </a: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Simple addition.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Subtraction.</a:t>
            </a:r>
          </a:p>
          <a:p>
            <a:pPr marL="171450" indent="-171450">
              <a:buFont typeface="Arial" panose="020B0604020202020204" pitchFamily="34" charset="0"/>
              <a:buChar char="•"/>
            </a:pPr>
            <a:r>
              <a:rPr lang="en-GB" sz="1100" b="0" i="0" dirty="0">
                <a:solidFill>
                  <a:srgbClr val="002060"/>
                </a:solidFill>
                <a:effectLst/>
                <a:latin typeface="Comic Sans MS" panose="030F0702030302020204" pitchFamily="66" charset="0"/>
              </a:rPr>
              <a:t>Doubling.</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Sharing.</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Directional Language.</a:t>
            </a:r>
          </a:p>
          <a:p>
            <a:pPr marL="171450" indent="-171450">
              <a:buFont typeface="Arial" panose="020B0604020202020204" pitchFamily="34" charset="0"/>
              <a:buChar char="•"/>
            </a:pPr>
            <a:endParaRPr lang="en-GB" sz="1100" b="0" i="0" dirty="0">
              <a:solidFill>
                <a:srgbClr val="002060"/>
              </a:solidFill>
              <a:effectLst/>
              <a:latin typeface="Comic Sans MS" panose="030F0702030302020204" pitchFamily="66" charset="0"/>
            </a:endParaRPr>
          </a:p>
          <a:p>
            <a:pPr marL="171450" indent="-171450">
              <a:buFont typeface="Arial" panose="020B0604020202020204" pitchFamily="34" charset="0"/>
              <a:buChar char="•"/>
            </a:pPr>
            <a:endParaRPr lang="en-GB" sz="1100"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6979670" y="3247318"/>
            <a:ext cx="503217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Personal, Social and Emotional Development</a:t>
            </a:r>
          </a:p>
          <a:p>
            <a:r>
              <a:rPr lang="en-GB" sz="1200" dirty="0">
                <a:solidFill>
                  <a:srgbClr val="002060"/>
                </a:solidFill>
                <a:latin typeface="Comic Sans MS" panose="030F0702030302020204" pitchFamily="66" charset="0"/>
              </a:rPr>
              <a:t>We will continue to provide opportunities for children to </a:t>
            </a:r>
            <a:r>
              <a:rPr lang="en-GB" sz="1200" b="0" i="0" dirty="0">
                <a:solidFill>
                  <a:srgbClr val="002060"/>
                </a:solidFill>
                <a:effectLst/>
                <a:latin typeface="Comic Sans MS" panose="030F0702030302020204" pitchFamily="66" charset="0"/>
              </a:rPr>
              <a:t>develop a positive sense of themselves and others, to form positive relationships and develop respect for others, to develop social skills and learn how to manage their feelings, to understand appropriate behaviour, and to have confidence in their own abilities.  </a:t>
            </a:r>
            <a:r>
              <a:rPr lang="en-GB" sz="1200" dirty="0">
                <a:solidFill>
                  <a:srgbClr val="002060"/>
                </a:solidFill>
                <a:latin typeface="Comic Sans MS" panose="030F0702030302020204" pitchFamily="66" charset="0"/>
              </a:rPr>
              <a:t>We will continue to follow our daily routine, encouraging the children to take turns, share answers and be actively involved in their learning.</a:t>
            </a:r>
          </a:p>
        </p:txBody>
      </p:sp>
      <p:sp>
        <p:nvSpPr>
          <p:cNvPr id="2" name="TextBox 1">
            <a:extLst>
              <a:ext uri="{FF2B5EF4-FFF2-40B4-BE49-F238E27FC236}">
                <a16:creationId xmlns:a16="http://schemas.microsoft.com/office/drawing/2014/main" id="{79F71E0C-DD26-4B17-A276-0C5BE9FD6C79}"/>
              </a:ext>
            </a:extLst>
          </p:cNvPr>
          <p:cNvSpPr txBox="1"/>
          <p:nvPr/>
        </p:nvSpPr>
        <p:spPr>
          <a:xfrm>
            <a:off x="180157" y="4218910"/>
            <a:ext cx="5969549" cy="1292662"/>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a:t>
            </a:r>
          </a:p>
          <a:p>
            <a:r>
              <a:rPr lang="en-GB" sz="1100" dirty="0">
                <a:solidFill>
                  <a:srgbClr val="002060"/>
                </a:solidFill>
                <a:latin typeface="Comic Sans MS" panose="030F0702030302020204" pitchFamily="66" charset="0"/>
              </a:rPr>
              <a:t>We continue to provide daily physical activities both indoors and outdoors. We will closely work with children to build the fine motor skills needed for early writing. Through activities such as mark making, threading, cutting, dough disco, and finger-strength games, children will develop hand strength, control, and coordination. These skills support correct pencil grip and letter formation. We will practise forming letters carefully and confidently, helping children build the foundations for mark making.</a:t>
            </a:r>
          </a:p>
        </p:txBody>
      </p:sp>
      <p:sp>
        <p:nvSpPr>
          <p:cNvPr id="19" name="TextBox 18">
            <a:extLst>
              <a:ext uri="{FF2B5EF4-FFF2-40B4-BE49-F238E27FC236}">
                <a16:creationId xmlns:a16="http://schemas.microsoft.com/office/drawing/2014/main" id="{EE031D4F-4057-42F7-8C8F-FD7B4DF1CFBA}"/>
              </a:ext>
            </a:extLst>
          </p:cNvPr>
          <p:cNvSpPr txBox="1"/>
          <p:nvPr/>
        </p:nvSpPr>
        <p:spPr>
          <a:xfrm>
            <a:off x="8499284" y="4949879"/>
            <a:ext cx="5032173" cy="1384995"/>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Key Dates:</a:t>
            </a:r>
          </a:p>
          <a:p>
            <a:r>
              <a:rPr lang="en-GB" sz="1200" dirty="0">
                <a:solidFill>
                  <a:srgbClr val="002060"/>
                </a:solidFill>
                <a:latin typeface="Comic Sans MS" panose="030F0702030302020204" pitchFamily="66" charset="0"/>
              </a:rPr>
              <a:t>Monday 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Bank Holiday</a:t>
            </a:r>
          </a:p>
          <a:p>
            <a:r>
              <a:rPr lang="en-GB" sz="1200" dirty="0">
                <a:solidFill>
                  <a:srgbClr val="002060"/>
                </a:solidFill>
                <a:latin typeface="Comic Sans MS" panose="030F0702030302020204" pitchFamily="66" charset="0"/>
              </a:rPr>
              <a:t>Tuesday 19</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Class Photographs</a:t>
            </a:r>
          </a:p>
          <a:p>
            <a:r>
              <a:rPr lang="en-GB" sz="1200" dirty="0">
                <a:solidFill>
                  <a:srgbClr val="002060"/>
                </a:solidFill>
                <a:latin typeface="Comic Sans MS" panose="030F0702030302020204" pitchFamily="66" charset="0"/>
              </a:rPr>
              <a:t>Wednesday 20</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Trip to White Post Farm</a:t>
            </a:r>
          </a:p>
          <a:p>
            <a:r>
              <a:rPr lang="en-GB" sz="1200" dirty="0">
                <a:solidFill>
                  <a:srgbClr val="002060"/>
                </a:solidFill>
                <a:latin typeface="Comic Sans MS" panose="030F0702030302020204" pitchFamily="66" charset="0"/>
              </a:rPr>
              <a:t>Monday 24</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May - Half Term Week</a:t>
            </a:r>
          </a:p>
          <a:p>
            <a:endParaRPr lang="en-GB" sz="1200" dirty="0">
              <a:solidFill>
                <a:srgbClr val="002060"/>
              </a:solidFill>
              <a:latin typeface="Comic Sans MS" panose="030F0702030302020204" pitchFamily="66" charset="0"/>
            </a:endParaRPr>
          </a:p>
          <a:p>
            <a:pPr marL="171450" indent="-171450">
              <a:buFont typeface="Arial" panose="020B0604020202020204" pitchFamily="34" charset="0"/>
              <a:buChar char="•"/>
            </a:pPr>
            <a:endParaRPr lang="en-GB" sz="1200" dirty="0">
              <a:solidFill>
                <a:srgbClr val="002060"/>
              </a:solidFill>
              <a:latin typeface="Comic Sans MS" panose="030F0702030302020204" pitchFamily="66" charset="0"/>
            </a:endParaRPr>
          </a:p>
        </p:txBody>
      </p:sp>
      <p:pic>
        <p:nvPicPr>
          <p:cNvPr id="11" name="Picture 10">
            <a:extLst>
              <a:ext uri="{FF2B5EF4-FFF2-40B4-BE49-F238E27FC236}">
                <a16:creationId xmlns:a16="http://schemas.microsoft.com/office/drawing/2014/main" id="{48291CD8-608D-4F11-9CEF-E96DA9C3280F}"/>
              </a:ext>
            </a:extLst>
          </p:cNvPr>
          <p:cNvPicPr>
            <a:picLocks noChangeAspect="1"/>
          </p:cNvPicPr>
          <p:nvPr/>
        </p:nvPicPr>
        <p:blipFill>
          <a:blip r:embed="rId4"/>
          <a:stretch>
            <a:fillRect/>
          </a:stretch>
        </p:blipFill>
        <p:spPr>
          <a:xfrm>
            <a:off x="7093471" y="4836324"/>
            <a:ext cx="1318374" cy="1226926"/>
          </a:xfrm>
          <a:prstGeom prst="rect">
            <a:avLst/>
          </a:prstGeom>
        </p:spPr>
      </p:pic>
      <p:pic>
        <p:nvPicPr>
          <p:cNvPr id="5" name="Picture 4">
            <a:extLst>
              <a:ext uri="{FF2B5EF4-FFF2-40B4-BE49-F238E27FC236}">
                <a16:creationId xmlns:a16="http://schemas.microsoft.com/office/drawing/2014/main" id="{6F256881-AA7A-4761-9518-C97F65F66D21}"/>
              </a:ext>
            </a:extLst>
          </p:cNvPr>
          <p:cNvPicPr>
            <a:picLocks noChangeAspect="1"/>
          </p:cNvPicPr>
          <p:nvPr/>
        </p:nvPicPr>
        <p:blipFill>
          <a:blip r:embed="rId5"/>
          <a:stretch>
            <a:fillRect/>
          </a:stretch>
        </p:blipFill>
        <p:spPr>
          <a:xfrm>
            <a:off x="301480" y="2861583"/>
            <a:ext cx="4138019" cy="1196444"/>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10789"/>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7889978" y="1418851"/>
            <a:ext cx="4030864" cy="1856919"/>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Reading Books</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Book bags will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continue to</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 be returned to school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every Thursday and returned to you on the Friday</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Your child will still bring a shared reading book. This is for you to share together. The children can develop their ability to talk about the pictures, ask questions and join in repeated phrases. The children love sharing books with their adults and siblings. It promotes a love of reading and responsibility.</a:t>
            </a:r>
          </a:p>
        </p:txBody>
      </p:sp>
      <p:sp>
        <p:nvSpPr>
          <p:cNvPr id="13" name="TextBox 12">
            <a:extLst>
              <a:ext uri="{FF2B5EF4-FFF2-40B4-BE49-F238E27FC236}">
                <a16:creationId xmlns:a16="http://schemas.microsoft.com/office/drawing/2014/main" id="{18B5B7E2-690F-4332-A99B-B3548DF85A14}"/>
              </a:ext>
            </a:extLst>
          </p:cNvPr>
          <p:cNvSpPr txBox="1"/>
          <p:nvPr/>
        </p:nvSpPr>
        <p:spPr>
          <a:xfrm>
            <a:off x="1992047" y="2030329"/>
            <a:ext cx="4663414"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Understanding the World</a:t>
            </a:r>
          </a:p>
          <a:p>
            <a:r>
              <a:rPr lang="en-GB" sz="1200" dirty="0">
                <a:solidFill>
                  <a:srgbClr val="002060"/>
                </a:solidFill>
                <a:latin typeface="Comic Sans MS" panose="030F0702030302020204" pitchFamily="66" charset="0"/>
              </a:rPr>
              <a:t>This half term we will be focusing on animals and habitats. We will be able to explore different animals. The children will have the opportunity to consolidate their learning on our class trip to the farm.</a:t>
            </a:r>
          </a:p>
        </p:txBody>
      </p:sp>
      <p:sp>
        <p:nvSpPr>
          <p:cNvPr id="15" name="TextBox 14">
            <a:extLst>
              <a:ext uri="{FF2B5EF4-FFF2-40B4-BE49-F238E27FC236}">
                <a16:creationId xmlns:a16="http://schemas.microsoft.com/office/drawing/2014/main" id="{85815512-6C46-4466-B88C-C79DB7E60C1F}"/>
              </a:ext>
            </a:extLst>
          </p:cNvPr>
          <p:cNvSpPr txBox="1"/>
          <p:nvPr/>
        </p:nvSpPr>
        <p:spPr>
          <a:xfrm>
            <a:off x="0" y="3492518"/>
            <a:ext cx="7191079"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Expressive arts and Design</a:t>
            </a:r>
          </a:p>
          <a:p>
            <a:pPr lvl="0" fontAlgn="base"/>
            <a:r>
              <a:rPr lang="en-GB" sz="1200" dirty="0">
                <a:solidFill>
                  <a:srgbClr val="002060"/>
                </a:solidFill>
                <a:latin typeface="Comic Sans MS" panose="030F0702030302020204" pitchFamily="66" charset="0"/>
              </a:rPr>
              <a:t>We will develop expressive arts and design through imaginative play. We will have small world and role play resources for the children to access. We will enhance the provision to link with our topic and to meet the needs and interests of children. We will create pictures of ourselves and our families. We will also make art linked to our key texts.</a:t>
            </a:r>
            <a:endParaRPr lang="en-GB" sz="1200" b="1" u="sng" dirty="0">
              <a:solidFill>
                <a:srgbClr val="002060"/>
              </a:solidFill>
              <a:latin typeface="Comic Sans MS" panose="030F0702030302020204" pitchFamily="66" charset="0"/>
            </a:endParaRPr>
          </a:p>
        </p:txBody>
      </p:sp>
      <p:sp>
        <p:nvSpPr>
          <p:cNvPr id="12" name="TextBox 11">
            <a:extLst>
              <a:ext uri="{FF2B5EF4-FFF2-40B4-BE49-F238E27FC236}">
                <a16:creationId xmlns:a16="http://schemas.microsoft.com/office/drawing/2014/main" id="{2ADD00C6-9B4D-4999-9166-E51385D8CCEC}"/>
              </a:ext>
            </a:extLst>
          </p:cNvPr>
          <p:cNvSpPr txBox="1"/>
          <p:nvPr/>
        </p:nvSpPr>
        <p:spPr>
          <a:xfrm>
            <a:off x="7713516" y="3724131"/>
            <a:ext cx="4207326" cy="2464777"/>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School Uniform</a:t>
            </a:r>
            <a:endPar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trainers or school shoes.</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child’s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lnSpc>
                <a:spcPct val="107000"/>
              </a:lnSpc>
              <a:spcAft>
                <a:spcPts val="800"/>
              </a:spcAft>
            </a:pP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361041C7-19E6-4381-BC41-CA0D32E20A53}"/>
              </a:ext>
            </a:extLst>
          </p:cNvPr>
          <p:cNvSpPr txBox="1"/>
          <p:nvPr/>
        </p:nvSpPr>
        <p:spPr>
          <a:xfrm>
            <a:off x="0" y="118824"/>
            <a:ext cx="5291667" cy="2031325"/>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Communication and Language</a:t>
            </a:r>
          </a:p>
          <a:p>
            <a:r>
              <a:rPr lang="en-GB" sz="1200" dirty="0">
                <a:solidFill>
                  <a:srgbClr val="002060"/>
                </a:solidFill>
                <a:latin typeface="Comic Sans MS" panose="030F0702030302020204" pitchFamily="66" charset="0"/>
              </a:rPr>
              <a:t>This area of learning consists of listening and attention, understanding and speaking. We have lots of opportunities for discussions and will encourage this during adult-led group times and snack times. We will play alongside children during provision and model language. We will plan activities to develop listening and attention skills.</a:t>
            </a:r>
          </a:p>
          <a:p>
            <a:r>
              <a:rPr lang="en-GB" sz="1200" dirty="0">
                <a:solidFill>
                  <a:srgbClr val="002060"/>
                </a:solidFill>
                <a:latin typeface="Comic Sans MS" panose="030F0702030302020204" pitchFamily="66" charset="0"/>
              </a:rPr>
              <a:t>There will be interventions in place for any children that require additional support with communication and language.</a:t>
            </a:r>
          </a:p>
          <a:p>
            <a:endParaRPr lang="en-GB" sz="1200" b="1" u="sng" dirty="0">
              <a:solidFill>
                <a:srgbClr val="002060"/>
              </a:solidFill>
              <a:latin typeface="Comic Sans MS" panose="030F0702030302020204" pitchFamily="66" charset="0"/>
            </a:endParaRPr>
          </a:p>
          <a:p>
            <a:endParaRPr lang="en-GB" u="sng" dirty="0">
              <a:solidFill>
                <a:srgbClr val="002060"/>
              </a:solidFill>
            </a:endParaRPr>
          </a:p>
        </p:txBody>
      </p:sp>
      <p:pic>
        <p:nvPicPr>
          <p:cNvPr id="7" name="Picture 6">
            <a:extLst>
              <a:ext uri="{FF2B5EF4-FFF2-40B4-BE49-F238E27FC236}">
                <a16:creationId xmlns:a16="http://schemas.microsoft.com/office/drawing/2014/main" id="{33E274E3-C466-4CAB-ADB6-D92BD69C21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67021" y="4508181"/>
            <a:ext cx="1570479" cy="1427708"/>
          </a:xfrm>
          <a:prstGeom prst="rect">
            <a:avLst/>
          </a:prstGeom>
        </p:spPr>
      </p:pic>
      <p:sp>
        <p:nvSpPr>
          <p:cNvPr id="19" name="TextBox 18">
            <a:extLst>
              <a:ext uri="{FF2B5EF4-FFF2-40B4-BE49-F238E27FC236}">
                <a16:creationId xmlns:a16="http://schemas.microsoft.com/office/drawing/2014/main" id="{D09AF3AA-29B7-43F4-8748-21115C9E3F71}"/>
              </a:ext>
            </a:extLst>
          </p:cNvPr>
          <p:cNvSpPr txBox="1"/>
          <p:nvPr/>
        </p:nvSpPr>
        <p:spPr>
          <a:xfrm>
            <a:off x="0" y="4791589"/>
            <a:ext cx="5067021" cy="1015663"/>
          </a:xfrm>
          <a:prstGeom prst="rect">
            <a:avLst/>
          </a:prstGeom>
          <a:noFill/>
        </p:spPr>
        <p:txBody>
          <a:bodyPr wrap="square" rtlCol="0">
            <a:spAutoFit/>
          </a:bodyPr>
          <a:lstStyle/>
          <a:p>
            <a:r>
              <a:rPr lang="en-GB" sz="1200" dirty="0">
                <a:solidFill>
                  <a:srgbClr val="002060"/>
                </a:solidFill>
                <a:latin typeface="Comic Sans MS" panose="030F0702030302020204" pitchFamily="66" charset="0"/>
              </a:rPr>
              <a:t>We will have a range of materials available for the children to explore independently on a daily basis. The children will continue to learn how to use our resources effectively, including how to look after the provision. They will have access to arts, crafts and musical instruments.</a:t>
            </a:r>
            <a:endParaRPr lang="en-GB" sz="1200" dirty="0"/>
          </a:p>
        </p:txBody>
      </p:sp>
      <p:pic>
        <p:nvPicPr>
          <p:cNvPr id="4" name="Picture 3">
            <a:extLst>
              <a:ext uri="{FF2B5EF4-FFF2-40B4-BE49-F238E27FC236}">
                <a16:creationId xmlns:a16="http://schemas.microsoft.com/office/drawing/2014/main" id="{4EAEB234-387D-35BD-F1AD-EAA702C17120}"/>
              </a:ext>
            </a:extLst>
          </p:cNvPr>
          <p:cNvPicPr>
            <a:picLocks noChangeAspect="1"/>
          </p:cNvPicPr>
          <p:nvPr/>
        </p:nvPicPr>
        <p:blipFill>
          <a:blip r:embed="rId4"/>
          <a:stretch>
            <a:fillRect/>
          </a:stretch>
        </p:blipFill>
        <p:spPr>
          <a:xfrm>
            <a:off x="129341" y="1760476"/>
            <a:ext cx="1862706" cy="1512296"/>
          </a:xfrm>
          <a:prstGeom prst="rect">
            <a:avLst/>
          </a:prstGeom>
        </p:spPr>
      </p:pic>
      <p:pic>
        <p:nvPicPr>
          <p:cNvPr id="11" name="Picture 10">
            <a:extLst>
              <a:ext uri="{FF2B5EF4-FFF2-40B4-BE49-F238E27FC236}">
                <a16:creationId xmlns:a16="http://schemas.microsoft.com/office/drawing/2014/main" id="{B6D40B2E-0C7F-6956-2AA0-50E064221CD1}"/>
              </a:ext>
            </a:extLst>
          </p:cNvPr>
          <p:cNvPicPr>
            <a:picLocks noChangeAspect="1"/>
          </p:cNvPicPr>
          <p:nvPr/>
        </p:nvPicPr>
        <p:blipFill>
          <a:blip r:embed="rId5"/>
          <a:stretch>
            <a:fillRect/>
          </a:stretch>
        </p:blipFill>
        <p:spPr>
          <a:xfrm>
            <a:off x="5421008" y="468360"/>
            <a:ext cx="1919592" cy="1442831"/>
          </a:xfrm>
          <a:prstGeom prst="rect">
            <a:avLst/>
          </a:prstGeom>
        </p:spPr>
      </p:pic>
    </p:spTree>
    <p:extLst>
      <p:ext uri="{BB962C8B-B14F-4D97-AF65-F5344CB8AC3E}">
        <p14:creationId xmlns:p14="http://schemas.microsoft.com/office/powerpoint/2010/main" val="121194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FA802E0-697A-416C-9AE5-5848A052D3B4}"/>
              </a:ext>
            </a:extLst>
          </p:cNvPr>
          <p:cNvPicPr>
            <a:picLocks noChangeAspect="1"/>
          </p:cNvPicPr>
          <p:nvPr/>
        </p:nvPicPr>
        <p:blipFill>
          <a:blip r:embed="rId2"/>
          <a:stretch>
            <a:fillRect/>
          </a:stretch>
        </p:blipFill>
        <p:spPr>
          <a:xfrm>
            <a:off x="942574" y="449333"/>
            <a:ext cx="9259102" cy="5692633"/>
          </a:xfrm>
          <a:prstGeom prst="rect">
            <a:avLst/>
          </a:prstGeom>
        </p:spPr>
      </p:pic>
      <p:pic>
        <p:nvPicPr>
          <p:cNvPr id="6" name="Picture 5">
            <a:extLst>
              <a:ext uri="{FF2B5EF4-FFF2-40B4-BE49-F238E27FC236}">
                <a16:creationId xmlns:a16="http://schemas.microsoft.com/office/drawing/2014/main" id="{CA27DDD6-BA0E-4E42-B6B8-1EC71D7D7E3D}"/>
              </a:ext>
            </a:extLst>
          </p:cNvPr>
          <p:cNvPicPr/>
          <p:nvPr/>
        </p:nvPicPr>
        <p:blipFill>
          <a:blip r:embed="rId3">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7" name="Picture 6">
            <a:extLst>
              <a:ext uri="{FF2B5EF4-FFF2-40B4-BE49-F238E27FC236}">
                <a16:creationId xmlns:a16="http://schemas.microsoft.com/office/drawing/2014/main" id="{26808C0F-CACB-4294-81BC-23335ED0E3C4}"/>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Tree>
    <p:extLst>
      <p:ext uri="{BB962C8B-B14F-4D97-AF65-F5344CB8AC3E}">
        <p14:creationId xmlns:p14="http://schemas.microsoft.com/office/powerpoint/2010/main" val="121478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3C3AC221748EE47A16E1216D6F50691" ma:contentTypeVersion="15" ma:contentTypeDescription="Create a new document." ma:contentTypeScope="" ma:versionID="3963c0d3eb93f203fc16fbae5512f8c3">
  <xsd:schema xmlns:xsd="http://www.w3.org/2001/XMLSchema" xmlns:xs="http://www.w3.org/2001/XMLSchema" xmlns:p="http://schemas.microsoft.com/office/2006/metadata/properties" xmlns:ns3="bb0823a4-8fcb-4b87-877c-4c668fe7614d" xmlns:ns4="a8a30763-a472-4ff4-84d0-df482f45cf1d" targetNamespace="http://schemas.microsoft.com/office/2006/metadata/properties" ma:root="true" ma:fieldsID="7e53777fe5b765ad82c40e455adfd0f9" ns3:_="" ns4:_="">
    <xsd:import namespace="bb0823a4-8fcb-4b87-877c-4c668fe7614d"/>
    <xsd:import namespace="a8a30763-a472-4ff4-84d0-df482f45cf1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MediaServiceOCR"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0823a4-8fcb-4b87-877c-4c668fe761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8a30763-a472-4ff4-84d0-df482f45cf1d"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bb0823a4-8fcb-4b87-877c-4c668fe7614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C57E459-0AAC-450C-88F6-AE57A233E0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0823a4-8fcb-4b87-877c-4c668fe7614d"/>
    <ds:schemaRef ds:uri="a8a30763-a472-4ff4-84d0-df482f45cf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53E4F98-3624-475B-B14D-0E32AF28A1E0}">
  <ds:schemaRefs>
    <ds:schemaRef ds:uri="http://schemas.microsoft.com/office/2006/metadata/properties"/>
    <ds:schemaRef ds:uri="bb0823a4-8fcb-4b87-877c-4c668fe7614d"/>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8a30763-a472-4ff4-84d0-df482f45cf1d"/>
  </ds:schemaRefs>
</ds:datastoreItem>
</file>

<file path=customXml/itemProps3.xml><?xml version="1.0" encoding="utf-8"?>
<ds:datastoreItem xmlns:ds="http://schemas.openxmlformats.org/officeDocument/2006/customXml" ds:itemID="{CFCB2E01-5DEB-4BFF-82CD-881662949F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96912</TotalTime>
  <Words>834</Words>
  <Application>Microsoft Office PowerPoint</Application>
  <PresentationFormat>Widescreen</PresentationFormat>
  <Paragraphs>39</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Nicola Kay</cp:lastModifiedBy>
  <cp:revision>47</cp:revision>
  <dcterms:created xsi:type="dcterms:W3CDTF">2024-03-19T17:25:17Z</dcterms:created>
  <dcterms:modified xsi:type="dcterms:W3CDTF">2026-04-14T20:52:02Z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0x01010043C3AC221748EE47A16E1216D6F50691</vt:lpwstr>
  </property>
</Properties>
</file>