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6" r:id="rId5"/>
  </p:sldIdLst>
  <p:sldSz cx="10691813" cy="7559675"/>
  <p:notesSz cx="6858000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3150" y="1235075"/>
            <a:ext cx="471170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01" tIns="47801" rIns="95601" bIns="478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51983"/>
            <a:ext cx="5486400" cy="3887986"/>
          </a:xfrm>
          <a:prstGeom prst="rect">
            <a:avLst/>
          </a:prstGeom>
        </p:spPr>
        <p:txBody>
          <a:bodyPr vert="horz" lIns="95601" tIns="47801" rIns="95601" bIns="4780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4B4D6226-8976-FD37-6422-4461004F9D27}"/>
              </a:ext>
            </a:extLst>
          </p:cNvPr>
          <p:cNvSpPr txBox="1"/>
          <p:nvPr/>
        </p:nvSpPr>
        <p:spPr>
          <a:xfrm>
            <a:off x="378676" y="311172"/>
            <a:ext cx="5326266" cy="708014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pPr algn="l"/>
            <a:r>
              <a:rPr lang="en-US" sz="4001" spc="0" baseline="0" dirty="0">
                <a:solidFill>
                  <a:srgbClr val="323232"/>
                </a:solidFill>
                <a:latin typeface="LondrinaSolid-Regular"/>
                <a:sym typeface="LondrinaSolid-Regular"/>
                <a:rtl val="0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  <a:rtl val="0"/>
              </a:rPr>
              <a:t>Spring 1 Primary England </a:t>
            </a:r>
            <a:r>
              <a:rPr lang="en-US" sz="2000" spc="0" baseline="0" dirty="0">
                <a:solidFill>
                  <a:srgbClr val="A6B13B"/>
                </a:solidFill>
                <a:latin typeface="LondrinaSolid-Regular"/>
                <a:sym typeface="LondrinaSolid-Regular"/>
                <a:rtl val="0"/>
              </a:rPr>
              <a:t>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578819-006F-68CD-09E8-8DB34BB979AA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en-US" sz="800" dirty="0">
                <a:solidFill>
                  <a:srgbClr val="323232"/>
                </a:solidFill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D70389A-3B6E-674B-0B8C-3D335F070413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EBE9137B-4EFD-D381-A065-8A228F047C13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F20B1BAD-6A96-F7FA-8603-89D3BAA3C4A7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33390859-B733-032A-7FF3-98F319521993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4CC5FE4D-AEA3-B64A-8F20-075E28BAD77C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04143085-0705-073C-7C21-113B9107DA81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16D30D5B-194D-3D86-5F49-A4260E13BCC9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1C562CAC-B9CA-10D7-33D3-4181F62DC3BA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D63A88EB-6A65-0A73-9020-D743E787647B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803BCF6-5F32-FBF5-38C7-16397454B176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913D1608-6AEA-2227-C773-296F81C8769D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520F746E-8C89-6025-BD53-8894E75798B3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991D0ABF-13CA-1880-1FF0-9E34F44DFE16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E202A6E8-4AED-99FD-9EF0-143691AFBB9E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AA2E241F-BC0A-27E6-52B1-A122A49C74A5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42CC8DC5-75BD-8C7D-5FC0-7160C4B407F2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5F287E9D-F128-613F-5E83-C28996C1DF45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FBB0F24-4098-CF8B-9099-15C02E8613F7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F43E75C-1880-86C4-35A1-9D462DE3CDD2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542A0554-E898-074D-6CEC-FC6EEAFFB18B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E2748E2B-0AE8-53A9-BBFE-C3DD0A2F0951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E91DB853-FFCA-F008-4B55-95ACBB41961A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F9A408B8-E12D-7FED-8EEB-71871ACBA831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68463627-93A3-08C2-0CFF-09F6F8387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009617"/>
              </p:ext>
            </p:extLst>
          </p:nvPr>
        </p:nvGraphicFramePr>
        <p:xfrm>
          <a:off x="373224" y="1144847"/>
          <a:ext cx="10101509" cy="53804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2167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473494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32019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139238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50710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873881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5</a:t>
                      </a:r>
                      <a:r>
                        <a:rPr lang="en-US" sz="1100" b="1" baseline="30000" dirty="0">
                          <a:latin typeface="ABeeZee"/>
                        </a:rPr>
                        <a:t>th</a:t>
                      </a:r>
                      <a:r>
                        <a:rPr lang="en-US" sz="1100" b="1" dirty="0">
                          <a:latin typeface="ABeeZee"/>
                        </a:rPr>
                        <a:t>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The National Year of Reading 2026 is a special year across the UK, created to help children and grown-ups enjoy reading more. </a:t>
                      </a: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What role will reading play in our future?</a:t>
                      </a:r>
                    </a:p>
                    <a:p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Famous online creators have come together at the 1 Billion Followers Summit in Dubai to talk about how their influence affects people around the world.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Can famous people help others make good choices?</a:t>
                      </a:r>
                    </a:p>
                    <a:p>
                      <a:endParaRPr lang="en-GB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19th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Recently, a new award, called the Jane Goodall Earth Medal, has been created to celebrate people who work to help others and care for the world.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Can awards encourage people to help others and care for the world?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Mutual Respect and Tolerance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Religion or </a:t>
                      </a:r>
                    </a:p>
                    <a:p>
                      <a:r>
                        <a:rPr lang="en-US" sz="1100" b="0" dirty="0">
                          <a:latin typeface="ABeeZee"/>
                        </a:rPr>
                        <a:t>Belief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Football Association (FA) has published a review looking at behaviour in football across England.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Does how we behave matter as much as how well we play?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A toy company called Mattel has released a new Barbie doll designed to represent people who have autism, with features such as a fidget spinner and noise-cancelling headphones.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Does seeing yourself in a toy or story help you feel like you belong?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Individual Liberty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9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government in the UK is considering new rules to help keep children safe online through consultation on whether children under 16 should be allowed to use social media. </a:t>
                      </a:r>
                    </a:p>
                    <a:p>
                      <a:endParaRPr lang="en-GB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Should children have social media?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2E311FB8-7E5D-4934-83E7-282100615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9930" y="1659693"/>
            <a:ext cx="760161" cy="672364"/>
          </a:xfrm>
          <a:prstGeom prst="rect">
            <a:avLst/>
          </a:prstGeom>
        </p:spPr>
      </p:pic>
      <p:pic>
        <p:nvPicPr>
          <p:cNvPr id="25" name="Picture 24" descr="A person holding a megaphone&#10;&#10;AI-generated content may be incorrect.">
            <a:extLst>
              <a:ext uri="{FF2B5EF4-FFF2-40B4-BE49-F238E27FC236}">
                <a16:creationId xmlns:a16="http://schemas.microsoft.com/office/drawing/2014/main" id="{509362CD-7CEE-0AB3-5F6B-079F8E732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2465" y="2429437"/>
            <a:ext cx="759329" cy="672365"/>
          </a:xfrm>
          <a:prstGeom prst="rect">
            <a:avLst/>
          </a:prstGeom>
        </p:spPr>
      </p:pic>
      <p:pic>
        <p:nvPicPr>
          <p:cNvPr id="2" name="Picture 1" descr="A blue sign with white text and a person holding a child&#10;&#10;AI-generated content may be incorrect.">
            <a:extLst>
              <a:ext uri="{FF2B5EF4-FFF2-40B4-BE49-F238E27FC236}">
                <a16:creationId xmlns:a16="http://schemas.microsoft.com/office/drawing/2014/main" id="{37B2C0AF-747B-79C0-0F65-DBFB0061CF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8433" y="3213912"/>
            <a:ext cx="753806" cy="8163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8104112-1FC4-7995-927A-FFBC728FF25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662078" y="4142326"/>
            <a:ext cx="760161" cy="64727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61DF4B3-574F-33C2-5B36-4A16CD51834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659462" y="4901705"/>
            <a:ext cx="741096" cy="8271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4106014-16E0-4625-CA17-41C42ADFCC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4227" y="5840986"/>
            <a:ext cx="735864" cy="67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750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Props1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1654B80-C5BB-4A59-A403-AAD2AF236802}">
  <ds:schemaRefs>
    <ds:schemaRef ds:uri="2bba036e-3261-42ff-ac2c-3ab430ee1e45"/>
    <ds:schemaRef ds:uri="44790e13-f532-45ba-883a-ea4e13c1e09a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284</Words>
  <Application>Microsoft Office PowerPoint</Application>
  <PresentationFormat>Custom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32</cp:revision>
  <cp:lastPrinted>2026-02-10T09:29:27Z</cp:lastPrinted>
  <dcterms:created xsi:type="dcterms:W3CDTF">2021-10-30T10:54:12Z</dcterms:created>
  <dcterms:modified xsi:type="dcterms:W3CDTF">2026-02-10T11:40:43Z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