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hew Fudge" userId="522cdb7d-105c-4341-b4a2-5f4823602a6e" providerId="ADAL" clId="{8207773D-F819-4633-ACB9-3E110B984282}"/>
    <pc:docChg chg="undo custSel modSld">
      <pc:chgData name="Matthew Fudge" userId="522cdb7d-105c-4341-b4a2-5f4823602a6e" providerId="ADAL" clId="{8207773D-F819-4633-ACB9-3E110B984282}" dt="2026-05-22T10:39:48.902" v="174" actId="1076"/>
      <pc:docMkLst>
        <pc:docMk/>
      </pc:docMkLst>
      <pc:sldChg chg="addSp delSp modSp">
        <pc:chgData name="Matthew Fudge" userId="522cdb7d-105c-4341-b4a2-5f4823602a6e" providerId="ADAL" clId="{8207773D-F819-4633-ACB9-3E110B984282}" dt="2026-05-22T10:39:40.043" v="172" actId="1076"/>
        <pc:sldMkLst>
          <pc:docMk/>
          <pc:sldMk cId="2379431201" sldId="256"/>
        </pc:sldMkLst>
        <pc:spChg chg="mod">
          <ac:chgData name="Matthew Fudge" userId="522cdb7d-105c-4341-b4a2-5f4823602a6e" providerId="ADAL" clId="{8207773D-F819-4633-ACB9-3E110B984282}" dt="2026-05-22T10:38:56.252" v="158" actId="13926"/>
          <ac:spMkLst>
            <pc:docMk/>
            <pc:sldMk cId="2379431201" sldId="256"/>
            <ac:spMk id="17" creationId="{1CA17D46-0723-4C1A-9043-6E828BF59CD6}"/>
          </ac:spMkLst>
        </pc:spChg>
        <pc:spChg chg="mod">
          <ac:chgData name="Matthew Fudge" userId="522cdb7d-105c-4341-b4a2-5f4823602a6e" providerId="ADAL" clId="{8207773D-F819-4633-ACB9-3E110B984282}" dt="2026-05-22T10:39:08.678" v="169" actId="20577"/>
          <ac:spMkLst>
            <pc:docMk/>
            <pc:sldMk cId="2379431201" sldId="256"/>
            <ac:spMk id="21" creationId="{72125C54-8423-4828-BA2E-649D9E336145}"/>
          </ac:spMkLst>
        </pc:spChg>
        <pc:picChg chg="del">
          <ac:chgData name="Matthew Fudge" userId="522cdb7d-105c-4341-b4a2-5f4823602a6e" providerId="ADAL" clId="{8207773D-F819-4633-ACB9-3E110B984282}" dt="2026-05-22T10:39:33.288" v="170" actId="478"/>
          <ac:picMkLst>
            <pc:docMk/>
            <pc:sldMk cId="2379431201" sldId="256"/>
            <ac:picMk id="5" creationId="{7A648FD7-0E62-40B4-B527-838CE0BC8F90}"/>
          </ac:picMkLst>
        </pc:picChg>
        <pc:picChg chg="add mod">
          <ac:chgData name="Matthew Fudge" userId="522cdb7d-105c-4341-b4a2-5f4823602a6e" providerId="ADAL" clId="{8207773D-F819-4633-ACB9-3E110B984282}" dt="2026-05-22T10:39:40.043" v="172" actId="1076"/>
          <ac:picMkLst>
            <pc:docMk/>
            <pc:sldMk cId="2379431201" sldId="256"/>
            <ac:picMk id="15" creationId="{F118C470-D2B8-46F3-AF70-E57FA78F2A09}"/>
          </ac:picMkLst>
        </pc:picChg>
      </pc:sldChg>
      <pc:sldChg chg="delSp modSp">
        <pc:chgData name="Matthew Fudge" userId="522cdb7d-105c-4341-b4a2-5f4823602a6e" providerId="ADAL" clId="{8207773D-F819-4633-ACB9-3E110B984282}" dt="2026-05-22T10:39:48.902" v="174" actId="1076"/>
        <pc:sldMkLst>
          <pc:docMk/>
          <pc:sldMk cId="121194351" sldId="257"/>
        </pc:sldMkLst>
        <pc:spChg chg="mod">
          <ac:chgData name="Matthew Fudge" userId="522cdb7d-105c-4341-b4a2-5f4823602a6e" providerId="ADAL" clId="{8207773D-F819-4633-ACB9-3E110B984282}" dt="2026-05-22T10:39:48.902" v="174" actId="1076"/>
          <ac:spMkLst>
            <pc:docMk/>
            <pc:sldMk cId="121194351" sldId="257"/>
            <ac:spMk id="16" creationId="{C36E2D16-EAA8-4906-A1B9-09F9268F3023}"/>
          </ac:spMkLst>
        </pc:spChg>
        <pc:picChg chg="del">
          <ac:chgData name="Matthew Fudge" userId="522cdb7d-105c-4341-b4a2-5f4823602a6e" providerId="ADAL" clId="{8207773D-F819-4633-ACB9-3E110B984282}" dt="2026-05-22T10:39:44.776" v="173" actId="478"/>
          <ac:picMkLst>
            <pc:docMk/>
            <pc:sldMk cId="121194351" sldId="257"/>
            <ac:picMk id="4" creationId="{FBB0E0F6-AB75-4524-9678-8EC1907BB6B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7B7E6-E3E7-4721-A373-0FF02E1A53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29489F1-0FAE-469D-BFF3-0BC1E9E95B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B27A68-23C2-4658-9D4C-F3C8E14A3D8A}"/>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5" name="Footer Placeholder 4">
            <a:extLst>
              <a:ext uri="{FF2B5EF4-FFF2-40B4-BE49-F238E27FC236}">
                <a16:creationId xmlns:a16="http://schemas.microsoft.com/office/drawing/2014/main" id="{C524FD6B-0198-4CD4-A084-044A9BA29C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5E85D5-8481-4B14-BA18-BB27C980E6AF}"/>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4070317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16C20-269B-44E0-AB3D-AF0D0B5214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E90DE3-EA46-4DF2-BC30-443CA5DA6A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0D18B6-D5E9-4A14-8D08-1B8C4294D232}"/>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5" name="Footer Placeholder 4">
            <a:extLst>
              <a:ext uri="{FF2B5EF4-FFF2-40B4-BE49-F238E27FC236}">
                <a16:creationId xmlns:a16="http://schemas.microsoft.com/office/drawing/2014/main" id="{6E2A56A8-86E9-44AA-A786-62309E7241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CF810E-1A1E-49F5-975F-9D74F191C776}"/>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775962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BADC1-D79B-46B3-8837-0ACDDC6134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5D2DA8-44C9-48C0-A204-C1A4F16579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5C9EFC-D8E9-42FD-B80C-E3162ECCE81B}"/>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5" name="Footer Placeholder 4">
            <a:extLst>
              <a:ext uri="{FF2B5EF4-FFF2-40B4-BE49-F238E27FC236}">
                <a16:creationId xmlns:a16="http://schemas.microsoft.com/office/drawing/2014/main" id="{20ADBC81-8B9D-49F3-89C3-8F3748FFCA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77ECA5-B227-4921-984D-9F46F798E2D9}"/>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562020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E48CB-0699-417D-A678-D79B49218B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4EE420-13C2-4B34-8E3A-7DA8FE1820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B8E7B3-4899-4DCD-BC9B-EAE0139AD4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2B45158-0F31-414B-AD23-A93AB9497614}"/>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6" name="Footer Placeholder 5">
            <a:extLst>
              <a:ext uri="{FF2B5EF4-FFF2-40B4-BE49-F238E27FC236}">
                <a16:creationId xmlns:a16="http://schemas.microsoft.com/office/drawing/2014/main" id="{EB88BF86-2B95-4ADE-B9B6-85682AD681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8DAF2B-9D81-41C6-8738-D7275870E3C1}"/>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491848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BC9BF-D5F7-4416-80E5-9F39EE4F327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F0EF2E-16D4-4A34-8333-EDD8613109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21511B-1AA9-479D-94AC-906DBC6217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7BBDFF-8BBE-48CE-9761-E58BA1B6B3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55B561-B7B5-4922-8631-6AB9A28B92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1E93A45-09B3-462D-A1F6-A82FEB045EF9}"/>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8" name="Footer Placeholder 7">
            <a:extLst>
              <a:ext uri="{FF2B5EF4-FFF2-40B4-BE49-F238E27FC236}">
                <a16:creationId xmlns:a16="http://schemas.microsoft.com/office/drawing/2014/main" id="{C8BE8A93-11E9-4871-9896-A54019F7DD2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190B96-2282-4AE0-9EA5-F4C6BF3C3DFB}"/>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69413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28D98-DE87-4789-B0D3-A08E20D6485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8A93C0-466B-41FC-B04D-571C62E37D56}"/>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4" name="Footer Placeholder 3">
            <a:extLst>
              <a:ext uri="{FF2B5EF4-FFF2-40B4-BE49-F238E27FC236}">
                <a16:creationId xmlns:a16="http://schemas.microsoft.com/office/drawing/2014/main" id="{D59A51AA-AD07-46DB-B5E7-ED3CDA7533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0479FB-91A3-414D-AA9E-9F5FEFDEFDEA}"/>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10032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42A34E-C474-4C48-A93E-F2B54A900349}"/>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3" name="Footer Placeholder 2">
            <a:extLst>
              <a:ext uri="{FF2B5EF4-FFF2-40B4-BE49-F238E27FC236}">
                <a16:creationId xmlns:a16="http://schemas.microsoft.com/office/drawing/2014/main" id="{4130F34F-736C-4EC6-85C0-D7ED85B2D3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D9B22C0-4E8A-4821-877E-D706CC800E4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859531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C3BE-EA91-4DDB-8EE8-304D1A6BEE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E89F22E-F054-424A-923B-AD45CA7370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FA5AECC-4314-4E0F-A840-B288E16FD7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5BE847-4342-4DF1-A9B7-BBDCFC9FEA5A}"/>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6" name="Footer Placeholder 5">
            <a:extLst>
              <a:ext uri="{FF2B5EF4-FFF2-40B4-BE49-F238E27FC236}">
                <a16:creationId xmlns:a16="http://schemas.microsoft.com/office/drawing/2014/main" id="{FD946A21-5362-4C2C-84A0-F999E960A0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AB9A5B-B5B8-49E7-B0E1-54C5B24F7F68}"/>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2736999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2E65C-B277-47AE-9D5D-03957B56E8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9BB803-703C-489C-8576-80B3970448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A5529E-24E5-4CCC-90B7-087F839A81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6B34CF-E351-4BAC-B623-D0771AB2DFE8}"/>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6" name="Footer Placeholder 5">
            <a:extLst>
              <a:ext uri="{FF2B5EF4-FFF2-40B4-BE49-F238E27FC236}">
                <a16:creationId xmlns:a16="http://schemas.microsoft.com/office/drawing/2014/main" id="{17A103FB-CDA3-4287-8CA8-49E24D9DD0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14752B-8F5C-4CA1-9AB3-00DB32F539B3}"/>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517933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9AC8D-76FA-4B26-B02C-789DA0A9CA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BD6326-4823-49F4-BA8C-877217B690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DB8829-A7FD-45DB-89BB-D5B842B5C24C}"/>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5" name="Footer Placeholder 4">
            <a:extLst>
              <a:ext uri="{FF2B5EF4-FFF2-40B4-BE49-F238E27FC236}">
                <a16:creationId xmlns:a16="http://schemas.microsoft.com/office/drawing/2014/main" id="{4294D3FF-E4AF-470B-9BC6-998D9D8A7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D9A59C-2316-4955-A7A5-03868A28745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232914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76D426-DF39-40E6-BAA7-57C2843685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93FC82-58CD-49DA-B2A3-38A746E01C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F6358F-47F5-482A-AB9C-09308EB71182}"/>
              </a:ext>
            </a:extLst>
          </p:cNvPr>
          <p:cNvSpPr>
            <a:spLocks noGrp="1"/>
          </p:cNvSpPr>
          <p:nvPr>
            <p:ph type="dt" sz="half" idx="10"/>
          </p:nvPr>
        </p:nvSpPr>
        <p:spPr/>
        <p:txBody>
          <a:bodyPr/>
          <a:lstStyle/>
          <a:p>
            <a:fld id="{BC85007B-27CD-4218-B853-A5016FD22C14}" type="datetimeFigureOut">
              <a:rPr lang="en-GB" smtClean="0"/>
              <a:t>22/05/2026</a:t>
            </a:fld>
            <a:endParaRPr lang="en-GB"/>
          </a:p>
        </p:txBody>
      </p:sp>
      <p:sp>
        <p:nvSpPr>
          <p:cNvPr id="5" name="Footer Placeholder 4">
            <a:extLst>
              <a:ext uri="{FF2B5EF4-FFF2-40B4-BE49-F238E27FC236}">
                <a16:creationId xmlns:a16="http://schemas.microsoft.com/office/drawing/2014/main" id="{AA43F320-6088-4028-8D47-3CB9F02D2E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55403D-36F2-489B-ADF8-92B1CB6A41DE}"/>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71127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9BA299-D752-413D-A458-162D671D24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6E3D85-1B14-4B96-A02D-D42F85A130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5475B3-729F-4128-A0E5-B68A66E97A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5007B-27CD-4218-B853-A5016FD22C14}" type="datetimeFigureOut">
              <a:rPr lang="en-GB" smtClean="0"/>
              <a:t>22/05/2026</a:t>
            </a:fld>
            <a:endParaRPr lang="en-GB"/>
          </a:p>
        </p:txBody>
      </p:sp>
      <p:sp>
        <p:nvSpPr>
          <p:cNvPr id="5" name="Footer Placeholder 4">
            <a:extLst>
              <a:ext uri="{FF2B5EF4-FFF2-40B4-BE49-F238E27FC236}">
                <a16:creationId xmlns:a16="http://schemas.microsoft.com/office/drawing/2014/main" id="{FB4D7B47-D1A8-4340-A228-FD1A9F726A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EC30E8-880F-4155-A2E9-B4ADA77CC3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DA6780-3C53-49EC-8DF5-0D572F4FC077}" type="slidenum">
              <a:rPr lang="en-GB" smtClean="0"/>
              <a:t>‹#›</a:t>
            </a:fld>
            <a:endParaRPr lang="en-GB"/>
          </a:p>
        </p:txBody>
      </p:sp>
    </p:spTree>
    <p:extLst>
      <p:ext uri="{BB962C8B-B14F-4D97-AF65-F5344CB8AC3E}">
        <p14:creationId xmlns:p14="http://schemas.microsoft.com/office/powerpoint/2010/main" val="1333973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a:extLst>
              <a:ext uri="{FF2B5EF4-FFF2-40B4-BE49-F238E27FC236}">
                <a16:creationId xmlns:a16="http://schemas.microsoft.com/office/drawing/2014/main" id="{ED5A5844-61FE-4914-8695-A32E87ED3276}"/>
              </a:ext>
            </a:extLst>
          </p:cNvPr>
          <p:cNvSpPr/>
          <p:nvPr/>
        </p:nvSpPr>
        <p:spPr>
          <a:xfrm>
            <a:off x="4367813" y="2138667"/>
            <a:ext cx="2831977" cy="2237173"/>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68B3081-B831-43F0-93DB-30E31CF3561C}"/>
              </a:ext>
            </a:extLst>
          </p:cNvPr>
          <p:cNvSpPr txBox="1"/>
          <p:nvPr/>
        </p:nvSpPr>
        <p:spPr>
          <a:xfrm>
            <a:off x="4631690" y="2750419"/>
            <a:ext cx="2210540" cy="830997"/>
          </a:xfrm>
          <a:prstGeom prst="rect">
            <a:avLst/>
          </a:prstGeom>
          <a:noFill/>
        </p:spPr>
        <p:txBody>
          <a:bodyPr wrap="square" rtlCol="0">
            <a:spAutoFit/>
          </a:bodyPr>
          <a:lstStyle/>
          <a:p>
            <a:pPr algn="ctr"/>
            <a:r>
              <a:rPr lang="en-GB" sz="2400" dirty="0">
                <a:solidFill>
                  <a:srgbClr val="002060"/>
                </a:solidFill>
                <a:latin typeface="Comic Sans MS" panose="030F0702030302020204" pitchFamily="66" charset="0"/>
              </a:rPr>
              <a:t>Year 5</a:t>
            </a:r>
          </a:p>
          <a:p>
            <a:pPr algn="ctr"/>
            <a:r>
              <a:rPr lang="en-GB" sz="2400" dirty="0">
                <a:solidFill>
                  <a:srgbClr val="002060"/>
                </a:solidFill>
                <a:latin typeface="Comic Sans MS" panose="030F0702030302020204" pitchFamily="66" charset="0"/>
              </a:rPr>
              <a:t>Summer 2</a:t>
            </a:r>
          </a:p>
        </p:txBody>
      </p:sp>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44403"/>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5631180"/>
            <a:ext cx="7560310" cy="1226820"/>
          </a:xfrm>
          <a:prstGeom prst="rect">
            <a:avLst/>
          </a:prstGeom>
        </p:spPr>
      </p:pic>
      <p:sp>
        <p:nvSpPr>
          <p:cNvPr id="10" name="TextBox 9">
            <a:extLst>
              <a:ext uri="{FF2B5EF4-FFF2-40B4-BE49-F238E27FC236}">
                <a16:creationId xmlns:a16="http://schemas.microsoft.com/office/drawing/2014/main" id="{6AF66684-0F8F-4687-AF45-D2504C1FB521}"/>
              </a:ext>
            </a:extLst>
          </p:cNvPr>
          <p:cNvSpPr txBox="1"/>
          <p:nvPr/>
        </p:nvSpPr>
        <p:spPr>
          <a:xfrm>
            <a:off x="113424" y="111697"/>
            <a:ext cx="3604334" cy="120032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English</a:t>
            </a:r>
          </a:p>
          <a:p>
            <a:r>
              <a:rPr lang="en-GB" sz="1200" dirty="0">
                <a:solidFill>
                  <a:srgbClr val="002060"/>
                </a:solidFill>
                <a:latin typeface="Comic Sans MS" panose="030F0702030302020204" pitchFamily="66" charset="0"/>
              </a:rPr>
              <a:t>This half term we will be continuing to focus on  fiction texts. We will be learning to write our own Myths and Legends, linked to the Ancient Greeks . We will also continue reading our first class text Groovy Greeks. </a:t>
            </a:r>
            <a:endParaRPr lang="en-GB" sz="1200" u="sng" dirty="0">
              <a:solidFill>
                <a:srgbClr val="002060"/>
              </a:solidFill>
              <a:latin typeface="Comic Sans MS" panose="030F0702030302020204" pitchFamily="66" charset="0"/>
            </a:endParaRPr>
          </a:p>
        </p:txBody>
      </p:sp>
      <p:sp>
        <p:nvSpPr>
          <p:cNvPr id="13" name="TextBox 12">
            <a:extLst>
              <a:ext uri="{FF2B5EF4-FFF2-40B4-BE49-F238E27FC236}">
                <a16:creationId xmlns:a16="http://schemas.microsoft.com/office/drawing/2014/main" id="{613A9AE8-DE2F-46B4-B26E-41005A1DA50C}"/>
              </a:ext>
            </a:extLst>
          </p:cNvPr>
          <p:cNvSpPr txBox="1"/>
          <p:nvPr/>
        </p:nvSpPr>
        <p:spPr>
          <a:xfrm>
            <a:off x="7560310" y="942664"/>
            <a:ext cx="4518266" cy="120032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Mathematics</a:t>
            </a:r>
          </a:p>
          <a:p>
            <a:r>
              <a:rPr lang="en-GB" sz="1200" dirty="0">
                <a:solidFill>
                  <a:srgbClr val="002060"/>
                </a:solidFill>
                <a:latin typeface="Comic Sans MS" panose="030F0702030302020204" pitchFamily="66" charset="0"/>
              </a:rPr>
              <a:t>Children will be revisiting decimals, whilst also developing their knowledge on negative numbers, measurement and volume. </a:t>
            </a:r>
          </a:p>
          <a:p>
            <a:r>
              <a:rPr lang="en-GB" sz="1200" i="1" dirty="0">
                <a:solidFill>
                  <a:srgbClr val="002060"/>
                </a:solidFill>
                <a:latin typeface="Comic Sans MS" panose="030F0702030302020204" pitchFamily="66" charset="0"/>
              </a:rPr>
              <a:t>Continue to help at home by encouraging your child to recite their times tables, spellings.</a:t>
            </a:r>
            <a:endParaRPr lang="en-GB" sz="1200" i="1" u="sng" dirty="0">
              <a:solidFill>
                <a:srgbClr val="002060"/>
              </a:solidFill>
              <a:latin typeface="Comic Sans MS" panose="030F0702030302020204" pitchFamily="66" charset="0"/>
            </a:endParaRPr>
          </a:p>
        </p:txBody>
      </p:sp>
      <p:sp>
        <p:nvSpPr>
          <p:cNvPr id="17" name="TextBox 16">
            <a:extLst>
              <a:ext uri="{FF2B5EF4-FFF2-40B4-BE49-F238E27FC236}">
                <a16:creationId xmlns:a16="http://schemas.microsoft.com/office/drawing/2014/main" id="{1CA17D46-0723-4C1A-9043-6E828BF59CD6}"/>
              </a:ext>
            </a:extLst>
          </p:cNvPr>
          <p:cNvSpPr txBox="1"/>
          <p:nvPr/>
        </p:nvSpPr>
        <p:spPr>
          <a:xfrm>
            <a:off x="4259431" y="4437979"/>
            <a:ext cx="3048740" cy="1954381"/>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Computing – Using data</a:t>
            </a:r>
          </a:p>
          <a:p>
            <a:r>
              <a:rPr lang="en-US" sz="1100" dirty="0">
                <a:solidFill>
                  <a:srgbClr val="002060"/>
                </a:solidFill>
                <a:latin typeface="Comic Sans MS" panose="030F0702030302020204" pitchFamily="66" charset="0"/>
              </a:rPr>
              <a:t>In Computing, Year 5 will be learning how to create questionnaires and how to </a:t>
            </a:r>
            <a:r>
              <a:rPr lang="en-US" sz="1100" dirty="0" err="1">
                <a:solidFill>
                  <a:srgbClr val="002060"/>
                </a:solidFill>
                <a:latin typeface="Comic Sans MS" panose="030F0702030302020204" pitchFamily="66" charset="0"/>
              </a:rPr>
              <a:t>analyse</a:t>
            </a:r>
            <a:r>
              <a:rPr lang="en-US" sz="1100" dirty="0">
                <a:solidFill>
                  <a:srgbClr val="002060"/>
                </a:solidFill>
                <a:latin typeface="Comic Sans MS" panose="030F0702030302020204" pitchFamily="66" charset="0"/>
              </a:rPr>
              <a:t> the results they gather. They will explore how formulas use values from other cells to carry out calculations. The children will begin to create simple spreadsheets and formulae. They will also learn how to edit and format different cells in a spreadsheet to present their data clearly and effectively.</a:t>
            </a:r>
            <a:endParaRPr lang="en-GB" sz="1100" dirty="0">
              <a:solidFill>
                <a:srgbClr val="002060"/>
              </a:solidFill>
              <a:highlight>
                <a:srgbClr val="FFFF00"/>
              </a:highlight>
              <a:latin typeface="Comic Sans MS" panose="030F0702030302020204" pitchFamily="66" charset="0"/>
            </a:endParaRPr>
          </a:p>
        </p:txBody>
      </p:sp>
      <p:sp>
        <p:nvSpPr>
          <p:cNvPr id="2" name="TextBox 1">
            <a:extLst>
              <a:ext uri="{FF2B5EF4-FFF2-40B4-BE49-F238E27FC236}">
                <a16:creationId xmlns:a16="http://schemas.microsoft.com/office/drawing/2014/main" id="{79F71E0C-DD26-4B17-A276-0C5BE9FD6C79}"/>
              </a:ext>
            </a:extLst>
          </p:cNvPr>
          <p:cNvSpPr txBox="1"/>
          <p:nvPr/>
        </p:nvSpPr>
        <p:spPr>
          <a:xfrm>
            <a:off x="175287" y="3400108"/>
            <a:ext cx="2667741" cy="1384995"/>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Physical Education</a:t>
            </a:r>
          </a:p>
          <a:p>
            <a:r>
              <a:rPr lang="en-GB" sz="1200" dirty="0">
                <a:solidFill>
                  <a:srgbClr val="002060"/>
                </a:solidFill>
                <a:latin typeface="Comic Sans MS" panose="030F0702030302020204" pitchFamily="66" charset="0"/>
              </a:rPr>
              <a:t>The children will learn skills linked to cricket with Mr Goddard on a Friday. </a:t>
            </a:r>
          </a:p>
          <a:p>
            <a:endParaRPr lang="en-GB" b="1" dirty="0"/>
          </a:p>
          <a:p>
            <a:endParaRPr lang="en-GB" dirty="0"/>
          </a:p>
        </p:txBody>
      </p:sp>
      <p:sp>
        <p:nvSpPr>
          <p:cNvPr id="20" name="TextBox 19">
            <a:extLst>
              <a:ext uri="{FF2B5EF4-FFF2-40B4-BE49-F238E27FC236}">
                <a16:creationId xmlns:a16="http://schemas.microsoft.com/office/drawing/2014/main" id="{CE0B5842-320A-47F3-8DF2-9C6BDDBBC655}"/>
              </a:ext>
            </a:extLst>
          </p:cNvPr>
          <p:cNvSpPr txBox="1"/>
          <p:nvPr/>
        </p:nvSpPr>
        <p:spPr>
          <a:xfrm>
            <a:off x="4335569" y="111697"/>
            <a:ext cx="2667741" cy="1938992"/>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Outdoor Adventurous Activities</a:t>
            </a:r>
          </a:p>
          <a:p>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The children will continue to learn how to use the eight compass points and grid references to identify precise locations with Mrs Kay.</a:t>
            </a:r>
            <a:endParaRPr lang="en-GB" sz="1200" dirty="0">
              <a:solidFill>
                <a:srgbClr val="002060"/>
              </a:solidFill>
              <a:latin typeface="Comic Sans MS" panose="030F0702030302020204" pitchFamily="66" charset="0"/>
            </a:endParaRPr>
          </a:p>
          <a:p>
            <a:endParaRPr lang="en-GB" sz="1200" dirty="0">
              <a:solidFill>
                <a:srgbClr val="002060"/>
              </a:solidFill>
              <a:latin typeface="Comic Sans MS" panose="030F0702030302020204" pitchFamily="66" charset="0"/>
            </a:endParaRPr>
          </a:p>
          <a:p>
            <a:endParaRPr lang="en-GB" b="1" dirty="0"/>
          </a:p>
          <a:p>
            <a:endParaRPr lang="en-GB" dirty="0"/>
          </a:p>
        </p:txBody>
      </p:sp>
      <p:sp>
        <p:nvSpPr>
          <p:cNvPr id="21" name="TextBox 20">
            <a:extLst>
              <a:ext uri="{FF2B5EF4-FFF2-40B4-BE49-F238E27FC236}">
                <a16:creationId xmlns:a16="http://schemas.microsoft.com/office/drawing/2014/main" id="{72125C54-8423-4828-BA2E-649D9E336145}"/>
              </a:ext>
            </a:extLst>
          </p:cNvPr>
          <p:cNvSpPr txBox="1"/>
          <p:nvPr/>
        </p:nvSpPr>
        <p:spPr>
          <a:xfrm>
            <a:off x="8676508" y="3189039"/>
            <a:ext cx="2619557" cy="1938992"/>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Art</a:t>
            </a:r>
          </a:p>
          <a:p>
            <a:r>
              <a:rPr lang="en-US" sz="1200" dirty="0">
                <a:solidFill>
                  <a:srgbClr val="002060"/>
                </a:solidFill>
                <a:latin typeface="Comic Sans MS" panose="030F0702030302020204" pitchFamily="66" charset="0"/>
              </a:rPr>
              <a:t>This half-term we will develop the children’s understanding of symbolism. They will use their panting skills to add </a:t>
            </a:r>
            <a:r>
              <a:rPr lang="en-US" sz="1200" dirty="0" err="1">
                <a:solidFill>
                  <a:srgbClr val="002060"/>
                </a:solidFill>
                <a:latin typeface="Comic Sans MS" panose="030F0702030302020204" pitchFamily="66" charset="0"/>
              </a:rPr>
              <a:t>colour</a:t>
            </a:r>
            <a:r>
              <a:rPr lang="en-US" sz="1200" dirty="0">
                <a:solidFill>
                  <a:srgbClr val="002060"/>
                </a:solidFill>
                <a:latin typeface="Comic Sans MS" panose="030F0702030302020204" pitchFamily="66" charset="0"/>
              </a:rPr>
              <a:t> to create mood in their own designs. They will also use primary, secondary, </a:t>
            </a:r>
          </a:p>
          <a:p>
            <a:r>
              <a:rPr lang="en-US" sz="1200" dirty="0">
                <a:solidFill>
                  <a:srgbClr val="002060"/>
                </a:solidFill>
                <a:latin typeface="Comic Sans MS" panose="030F0702030302020204" pitchFamily="66" charset="0"/>
              </a:rPr>
              <a:t>complementary and contrasting </a:t>
            </a:r>
            <a:r>
              <a:rPr lang="en-US" sz="1200" dirty="0" err="1">
                <a:solidFill>
                  <a:srgbClr val="002060"/>
                </a:solidFill>
                <a:latin typeface="Comic Sans MS" panose="030F0702030302020204" pitchFamily="66" charset="0"/>
              </a:rPr>
              <a:t>colours</a:t>
            </a:r>
            <a:r>
              <a:rPr lang="en-US" sz="1200" dirty="0">
                <a:solidFill>
                  <a:srgbClr val="002060"/>
                </a:solidFill>
                <a:latin typeface="Comic Sans MS" panose="030F0702030302020204" pitchFamily="66" charset="0"/>
              </a:rPr>
              <a:t> to create effect.</a:t>
            </a:r>
          </a:p>
        </p:txBody>
      </p:sp>
      <p:pic>
        <p:nvPicPr>
          <p:cNvPr id="3" name="Picture 2">
            <a:extLst>
              <a:ext uri="{FF2B5EF4-FFF2-40B4-BE49-F238E27FC236}">
                <a16:creationId xmlns:a16="http://schemas.microsoft.com/office/drawing/2014/main" id="{B7F4B540-26CA-4445-A05F-2F83800CC926}"/>
              </a:ext>
            </a:extLst>
          </p:cNvPr>
          <p:cNvPicPr>
            <a:picLocks noChangeAspect="1"/>
          </p:cNvPicPr>
          <p:nvPr/>
        </p:nvPicPr>
        <p:blipFill rotWithShape="1">
          <a:blip r:embed="rId3"/>
          <a:srcRect l="56120"/>
          <a:stretch/>
        </p:blipFill>
        <p:spPr>
          <a:xfrm>
            <a:off x="1973231" y="1493974"/>
            <a:ext cx="1486933" cy="1906134"/>
          </a:xfrm>
          <a:prstGeom prst="rect">
            <a:avLst/>
          </a:prstGeom>
        </p:spPr>
      </p:pic>
      <p:pic>
        <p:nvPicPr>
          <p:cNvPr id="4" name="Picture 3">
            <a:extLst>
              <a:ext uri="{FF2B5EF4-FFF2-40B4-BE49-F238E27FC236}">
                <a16:creationId xmlns:a16="http://schemas.microsoft.com/office/drawing/2014/main" id="{3235E7BD-96F9-45EC-B7EA-CF48E144006B}"/>
              </a:ext>
            </a:extLst>
          </p:cNvPr>
          <p:cNvPicPr>
            <a:picLocks noChangeAspect="1"/>
          </p:cNvPicPr>
          <p:nvPr/>
        </p:nvPicPr>
        <p:blipFill rotWithShape="1">
          <a:blip r:embed="rId4"/>
          <a:srcRect l="28783" t="25114" r="33905" b="39676"/>
          <a:stretch/>
        </p:blipFill>
        <p:spPr>
          <a:xfrm>
            <a:off x="2373275" y="4278892"/>
            <a:ext cx="1300027" cy="1226820"/>
          </a:xfrm>
          <a:prstGeom prst="rect">
            <a:avLst/>
          </a:prstGeom>
        </p:spPr>
      </p:pic>
      <p:pic>
        <p:nvPicPr>
          <p:cNvPr id="15" name="Picture 14">
            <a:extLst>
              <a:ext uri="{FF2B5EF4-FFF2-40B4-BE49-F238E27FC236}">
                <a16:creationId xmlns:a16="http://schemas.microsoft.com/office/drawing/2014/main" id="{F118C470-D2B8-46F3-AF70-E57FA78F2A09}"/>
              </a:ext>
            </a:extLst>
          </p:cNvPr>
          <p:cNvPicPr>
            <a:picLocks noChangeAspect="1"/>
          </p:cNvPicPr>
          <p:nvPr/>
        </p:nvPicPr>
        <p:blipFill rotWithShape="1">
          <a:blip r:embed="rId5"/>
          <a:srcRect b="35101"/>
          <a:stretch/>
        </p:blipFill>
        <p:spPr>
          <a:xfrm>
            <a:off x="7610688" y="5422263"/>
            <a:ext cx="1602313" cy="1039884"/>
          </a:xfrm>
          <a:prstGeom prst="rect">
            <a:avLst/>
          </a:prstGeom>
        </p:spPr>
      </p:pic>
    </p:spTree>
    <p:extLst>
      <p:ext uri="{BB962C8B-B14F-4D97-AF65-F5344CB8AC3E}">
        <p14:creationId xmlns:p14="http://schemas.microsoft.com/office/powerpoint/2010/main" val="2379431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5631180"/>
            <a:ext cx="7560310" cy="1226820"/>
          </a:xfrm>
          <a:prstGeom prst="rect">
            <a:avLst/>
          </a:prstGeom>
        </p:spPr>
      </p:pic>
      <p:sp>
        <p:nvSpPr>
          <p:cNvPr id="10" name="TextBox 9">
            <a:extLst>
              <a:ext uri="{FF2B5EF4-FFF2-40B4-BE49-F238E27FC236}">
                <a16:creationId xmlns:a16="http://schemas.microsoft.com/office/drawing/2014/main" id="{ACFBF312-C5B2-44D8-8214-6939B0E971C6}"/>
              </a:ext>
            </a:extLst>
          </p:cNvPr>
          <p:cNvSpPr txBox="1"/>
          <p:nvPr/>
        </p:nvSpPr>
        <p:spPr>
          <a:xfrm>
            <a:off x="8469297" y="1276403"/>
            <a:ext cx="3621480" cy="4701287"/>
          </a:xfrm>
          <a:prstGeom prst="rect">
            <a:avLst/>
          </a:prstGeom>
          <a:noFill/>
        </p:spPr>
        <p:txBody>
          <a:bodyPr wrap="square">
            <a:spAutoFit/>
          </a:bodyPr>
          <a:lstStyle/>
          <a:p>
            <a:pPr algn="just">
              <a:spcAft>
                <a:spcPts val="800"/>
              </a:spcAft>
            </a:pPr>
            <a:r>
              <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Monday – Thursday </a:t>
            </a: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Uniform Expectations: We will continue to uphold expectations for school uniform, including: A navy blue jumper or cardigan with or without the school logo; grey trousers, skirt or shorts; white or navy-blue polo shirt with or without the school logo; plain white, grey or black socks or plain grey tights; Plain black pumps, trainers or school shoes for inside the school building and a sensible shoe or boot of their choice to play outdoors in.</a:t>
            </a:r>
          </a:p>
          <a:p>
            <a:pPr algn="just">
              <a:spcAft>
                <a:spcPts val="800"/>
              </a:spcAft>
            </a:pPr>
            <a:r>
              <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Friday</a:t>
            </a:r>
          </a:p>
          <a:p>
            <a:pPr algn="just">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PE Kit should include: </a:t>
            </a: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Plain navy-blue polo shirt with or without the school logo; plain black shorts, leggings or cycle shorts; plain black tracksuit bottoms; plain black tracksuit bottoms; plain navy-blue sweatshirt and plain black trainers that are suitable for outdoor sport.</a:t>
            </a:r>
          </a:p>
          <a:p>
            <a:pPr algn="ctr">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Please ensure uniform is clearly marked with the pupil's name.</a:t>
            </a:r>
            <a:endPar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0780E912-1B16-4D7D-BDB2-ACBD96B29DD8}"/>
              </a:ext>
            </a:extLst>
          </p:cNvPr>
          <p:cNvSpPr txBox="1"/>
          <p:nvPr/>
        </p:nvSpPr>
        <p:spPr>
          <a:xfrm>
            <a:off x="34429" y="4533006"/>
            <a:ext cx="3498572" cy="1384995"/>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Music</a:t>
            </a:r>
          </a:p>
          <a:p>
            <a:r>
              <a:rPr lang="en-US" sz="1200" dirty="0">
                <a:solidFill>
                  <a:srgbClr val="002060"/>
                </a:solidFill>
                <a:latin typeface="Comic Sans MS" panose="030F0702030302020204" pitchFamily="66" charset="0"/>
              </a:rPr>
              <a:t>In music, we will be learning about Looping and Mixing. The children will use loops to create a whole piece of music, ensuring that the different aspects of music work together accordingly.</a:t>
            </a:r>
          </a:p>
          <a:p>
            <a:endParaRPr lang="en-GB" sz="1200" dirty="0">
              <a:solidFill>
                <a:srgbClr val="002060"/>
              </a:solidFill>
              <a:latin typeface="Comic Sans MS" panose="030F0702030302020204" pitchFamily="66" charset="0"/>
            </a:endParaRPr>
          </a:p>
        </p:txBody>
      </p:sp>
      <p:sp>
        <p:nvSpPr>
          <p:cNvPr id="13" name="TextBox 12">
            <a:extLst>
              <a:ext uri="{FF2B5EF4-FFF2-40B4-BE49-F238E27FC236}">
                <a16:creationId xmlns:a16="http://schemas.microsoft.com/office/drawing/2014/main" id="{18B5B7E2-690F-4332-A99B-B3548DF85A14}"/>
              </a:ext>
            </a:extLst>
          </p:cNvPr>
          <p:cNvSpPr txBox="1"/>
          <p:nvPr/>
        </p:nvSpPr>
        <p:spPr>
          <a:xfrm>
            <a:off x="101224" y="106852"/>
            <a:ext cx="4231080" cy="120032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History</a:t>
            </a:r>
          </a:p>
          <a:p>
            <a:r>
              <a:rPr lang="en-GB" sz="1200" dirty="0">
                <a:solidFill>
                  <a:srgbClr val="002060"/>
                </a:solidFill>
                <a:latin typeface="Comic Sans MS" panose="030F0702030302020204" pitchFamily="66" charset="0"/>
              </a:rPr>
              <a:t>This half term in history, the children will continue to focus on Ancient Greeks. They will learn the origin of the dark ages, what life was like during this time period and identify how the Ancient Greek civilization impacted human development. </a:t>
            </a:r>
            <a:endParaRPr lang="en-GB" sz="1200" u="sng" dirty="0">
              <a:solidFill>
                <a:srgbClr val="002060"/>
              </a:solidFill>
              <a:latin typeface="Comic Sans MS" panose="030F0702030302020204" pitchFamily="66" charset="0"/>
            </a:endParaRPr>
          </a:p>
        </p:txBody>
      </p:sp>
      <p:sp>
        <p:nvSpPr>
          <p:cNvPr id="14" name="TextBox 13">
            <a:extLst>
              <a:ext uri="{FF2B5EF4-FFF2-40B4-BE49-F238E27FC236}">
                <a16:creationId xmlns:a16="http://schemas.microsoft.com/office/drawing/2014/main" id="{27EF3D37-834C-4D46-A9DC-809FE95A2F6B}"/>
              </a:ext>
            </a:extLst>
          </p:cNvPr>
          <p:cNvSpPr txBox="1"/>
          <p:nvPr/>
        </p:nvSpPr>
        <p:spPr>
          <a:xfrm>
            <a:off x="69852" y="1759024"/>
            <a:ext cx="3169328" cy="1384995"/>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Science - Forces</a:t>
            </a:r>
          </a:p>
          <a:p>
            <a:r>
              <a:rPr lang="en-GB" sz="1200" dirty="0">
                <a:solidFill>
                  <a:srgbClr val="002060"/>
                </a:solidFill>
                <a:latin typeface="Comic Sans MS" panose="030F0702030302020204" pitchFamily="66" charset="0"/>
              </a:rPr>
              <a:t>This half term in Science, the children will be learning about forces and how they can impact moving objects. The focuses will be gravity, water resistance, air resistance and friction.</a:t>
            </a:r>
          </a:p>
          <a:p>
            <a:endParaRPr lang="en-GB" sz="1200" u="sng" dirty="0">
              <a:solidFill>
                <a:srgbClr val="002060"/>
              </a:solidFill>
              <a:latin typeface="Comic Sans MS" panose="030F0702030302020204" pitchFamily="66" charset="0"/>
            </a:endParaRPr>
          </a:p>
        </p:txBody>
      </p:sp>
      <p:sp>
        <p:nvSpPr>
          <p:cNvPr id="15" name="TextBox 14">
            <a:extLst>
              <a:ext uri="{FF2B5EF4-FFF2-40B4-BE49-F238E27FC236}">
                <a16:creationId xmlns:a16="http://schemas.microsoft.com/office/drawing/2014/main" id="{85815512-6C46-4466-B88C-C79DB7E60C1F}"/>
              </a:ext>
            </a:extLst>
          </p:cNvPr>
          <p:cNvSpPr txBox="1"/>
          <p:nvPr/>
        </p:nvSpPr>
        <p:spPr>
          <a:xfrm>
            <a:off x="5181608" y="2090649"/>
            <a:ext cx="2848934" cy="1569660"/>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Design and Technology - Construction</a:t>
            </a:r>
          </a:p>
          <a:p>
            <a:r>
              <a:rPr lang="en-GB" sz="1200" dirty="0">
                <a:solidFill>
                  <a:srgbClr val="002060"/>
                </a:solidFill>
                <a:latin typeface="Comic Sans MS" panose="030F0702030302020204" pitchFamily="66" charset="0"/>
              </a:rPr>
              <a:t>This half term our D&amp;T project will link to our Science learning. The children will construct their own Pneumatic devices. The children will figure out how to make their own machines move using air or gas.</a:t>
            </a:r>
            <a:endParaRPr lang="en-GB" sz="1200" u="sng" dirty="0">
              <a:solidFill>
                <a:srgbClr val="002060"/>
              </a:solidFill>
              <a:latin typeface="Comic Sans MS" panose="030F0702030302020204" pitchFamily="66" charset="0"/>
            </a:endParaRPr>
          </a:p>
        </p:txBody>
      </p:sp>
      <p:sp>
        <p:nvSpPr>
          <p:cNvPr id="16" name="TextBox 15">
            <a:extLst>
              <a:ext uri="{FF2B5EF4-FFF2-40B4-BE49-F238E27FC236}">
                <a16:creationId xmlns:a16="http://schemas.microsoft.com/office/drawing/2014/main" id="{C36E2D16-EAA8-4906-A1B9-09F9268F3023}"/>
              </a:ext>
            </a:extLst>
          </p:cNvPr>
          <p:cNvSpPr txBox="1"/>
          <p:nvPr/>
        </p:nvSpPr>
        <p:spPr>
          <a:xfrm>
            <a:off x="4441988" y="4644152"/>
            <a:ext cx="3498572" cy="1600438"/>
          </a:xfrm>
          <a:prstGeom prst="rect">
            <a:avLst/>
          </a:prstGeom>
          <a:noFill/>
        </p:spPr>
        <p:txBody>
          <a:bodyPr wrap="square" rtlCol="0">
            <a:spAutoFit/>
          </a:bodyPr>
          <a:lstStyle/>
          <a:p>
            <a:r>
              <a:rPr lang="en-US" sz="1200" b="1" u="sng"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Physical, Social, Health Education (PSHE)</a:t>
            </a:r>
          </a:p>
          <a:p>
            <a:r>
              <a:rPr lang="en-US"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This half-term we will focus on transition to Year 6. The children will have a chance to discuss what the Y6 curriculum looks like, ask questions relating to SATs and learn key skills that will help them prepare for transition </a:t>
            </a:r>
          </a:p>
          <a:p>
            <a:r>
              <a:rPr lang="en-US"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to Year 6</a:t>
            </a:r>
          </a:p>
          <a:p>
            <a:endParaRPr lang="en-GB" sz="1400" u="sng" dirty="0">
              <a:solidFill>
                <a:srgbClr val="002060"/>
              </a:solidFill>
              <a:latin typeface="Comic Sans MS" panose="030F0702030302020204" pitchFamily="66" charset="0"/>
            </a:endParaRPr>
          </a:p>
        </p:txBody>
      </p:sp>
      <p:pic>
        <p:nvPicPr>
          <p:cNvPr id="2" name="Picture 1">
            <a:extLst>
              <a:ext uri="{FF2B5EF4-FFF2-40B4-BE49-F238E27FC236}">
                <a16:creationId xmlns:a16="http://schemas.microsoft.com/office/drawing/2014/main" id="{9047FFA2-F264-4D86-8D4C-CD7C72DD86E4}"/>
              </a:ext>
            </a:extLst>
          </p:cNvPr>
          <p:cNvPicPr>
            <a:picLocks noChangeAspect="1"/>
          </p:cNvPicPr>
          <p:nvPr/>
        </p:nvPicPr>
        <p:blipFill rotWithShape="1">
          <a:blip r:embed="rId3"/>
          <a:srcRect l="9320" t="47799" r="9927" b="14692"/>
          <a:stretch/>
        </p:blipFill>
        <p:spPr>
          <a:xfrm>
            <a:off x="101223" y="3240882"/>
            <a:ext cx="3621481" cy="946199"/>
          </a:xfrm>
          <a:prstGeom prst="rect">
            <a:avLst/>
          </a:prstGeom>
        </p:spPr>
      </p:pic>
      <p:pic>
        <p:nvPicPr>
          <p:cNvPr id="3" name="Picture 2">
            <a:extLst>
              <a:ext uri="{FF2B5EF4-FFF2-40B4-BE49-F238E27FC236}">
                <a16:creationId xmlns:a16="http://schemas.microsoft.com/office/drawing/2014/main" id="{18269387-FEF3-4E10-909A-2EF37A75002B}"/>
              </a:ext>
            </a:extLst>
          </p:cNvPr>
          <p:cNvPicPr>
            <a:picLocks noChangeAspect="1"/>
          </p:cNvPicPr>
          <p:nvPr/>
        </p:nvPicPr>
        <p:blipFill rotWithShape="1">
          <a:blip r:embed="rId4"/>
          <a:srcRect l="62293"/>
          <a:stretch/>
        </p:blipFill>
        <p:spPr>
          <a:xfrm>
            <a:off x="4457093" y="248679"/>
            <a:ext cx="1121791" cy="1673441"/>
          </a:xfrm>
          <a:prstGeom prst="rect">
            <a:avLst/>
          </a:prstGeom>
        </p:spPr>
      </p:pic>
    </p:spTree>
    <p:extLst>
      <p:ext uri="{BB962C8B-B14F-4D97-AF65-F5344CB8AC3E}">
        <p14:creationId xmlns:p14="http://schemas.microsoft.com/office/powerpoint/2010/main" val="1211943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D4778672E185479FE46750F5ABAF42" ma:contentTypeVersion="17" ma:contentTypeDescription="Create a new document." ma:contentTypeScope="" ma:versionID="9483002a6d5166ccf7fef1f315d31106">
  <xsd:schema xmlns:xsd="http://www.w3.org/2001/XMLSchema" xmlns:xs="http://www.w3.org/2001/XMLSchema" xmlns:p="http://schemas.microsoft.com/office/2006/metadata/properties" xmlns:ns3="4a9c70d6-ac29-4450-995e-2d3d7cef61e5" xmlns:ns4="0340ad35-a33c-4bf1-b2db-71ae27ac8992" targetNamespace="http://schemas.microsoft.com/office/2006/metadata/properties" ma:root="true" ma:fieldsID="bdc926305787e1b2185697448895da53" ns3:_="" ns4:_="">
    <xsd:import namespace="4a9c70d6-ac29-4450-995e-2d3d7cef61e5"/>
    <xsd:import namespace="0340ad35-a33c-4bf1-b2db-71ae27ac8992"/>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ObjectDetectorVersions" minOccurs="0"/>
                <xsd:element ref="ns3:MediaServiceAutoTags" minOccurs="0"/>
                <xsd:element ref="ns3:MediaServiceGenerationTime" minOccurs="0"/>
                <xsd:element ref="ns3:MediaServiceEventHashCode" minOccurs="0"/>
                <xsd:element ref="ns3:MediaLengthInSeconds" minOccurs="0"/>
                <xsd:element ref="ns3:MediaServiceLocation" minOccurs="0"/>
                <xsd:element ref="ns3:MediaServiceOCR" minOccurs="0"/>
                <xsd:element ref="ns3:_activity" minOccurs="0"/>
                <xsd:element ref="ns4:SharedWithUsers" minOccurs="0"/>
                <xsd:element ref="ns4:SharedWithDetails" minOccurs="0"/>
                <xsd:element ref="ns4:SharingHintHash" minOccurs="0"/>
                <xsd:element ref="ns3:MediaServiceSystemTag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a9c70d6-ac29-4450-995e-2d3d7cef61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_activity" ma:index="18" nillable="true" ma:displayName="_activity" ma:hidden="true" ma:internalName="_activity">
      <xsd:simpleType>
        <xsd:restriction base="dms:Note"/>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340ad35-a33c-4bf1-b2db-71ae27ac899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a9c70d6-ac29-4450-995e-2d3d7cef61e5" xsi:nil="true"/>
  </documentManagement>
</p:properties>
</file>

<file path=customXml/itemProps1.xml><?xml version="1.0" encoding="utf-8"?>
<ds:datastoreItem xmlns:ds="http://schemas.openxmlformats.org/officeDocument/2006/customXml" ds:itemID="{E3FA7ACA-C45B-4D98-B976-79F091389C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a9c70d6-ac29-4450-995e-2d3d7cef61e5"/>
    <ds:schemaRef ds:uri="0340ad35-a33c-4bf1-b2db-71ae27ac89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FA519F7-FFEF-48E4-8CA0-B734C213A7FB}">
  <ds:schemaRefs>
    <ds:schemaRef ds:uri="http://schemas.microsoft.com/sharepoint/v3/contenttype/forms"/>
  </ds:schemaRefs>
</ds:datastoreItem>
</file>

<file path=customXml/itemProps3.xml><?xml version="1.0" encoding="utf-8"?>
<ds:datastoreItem xmlns:ds="http://schemas.openxmlformats.org/officeDocument/2006/customXml" ds:itemID="{745CE34B-458E-404F-8CF3-BB89170A297E}">
  <ds:schemaRefs>
    <ds:schemaRef ds:uri="http://schemas.microsoft.com/office/2006/documentManagement/types"/>
    <ds:schemaRef ds:uri="http://schemas.openxmlformats.org/package/2006/metadata/core-properties"/>
    <ds:schemaRef ds:uri="http://schemas.microsoft.com/office/infopath/2007/PartnerControls"/>
    <ds:schemaRef ds:uri="http://purl.org/dc/dcmitype/"/>
    <ds:schemaRef ds:uri="4a9c70d6-ac29-4450-995e-2d3d7cef61e5"/>
    <ds:schemaRef ds:uri="http://www.w3.org/XML/1998/namespace"/>
    <ds:schemaRef ds:uri="http://purl.org/dc/terms/"/>
    <ds:schemaRef ds:uri="http://purl.org/dc/elements/1.1/"/>
    <ds:schemaRef ds:uri="0340ad35-a33c-4bf1-b2db-71ae27ac8992"/>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3290</TotalTime>
  <Words>618</Words>
  <Application>Microsoft Office PowerPoint</Application>
  <PresentationFormat>Widescreen</PresentationFormat>
  <Paragraphs>33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Comic Sans MS</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Watson</dc:creator>
  <cp:lastModifiedBy>Matthew Fudge</cp:lastModifiedBy>
  <cp:revision>24</cp:revision>
  <dcterms:created xsi:type="dcterms:W3CDTF">2024-03-19T17:25:17Z</dcterms:created>
  <dcterms:modified xsi:type="dcterms:W3CDTF">2026-05-22T10:39:51Z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0x0101003CD4778672E185479FE46750F5ABAF42</vt:lpwstr>
  </property>
</Properties>
</file>