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11" Type="http://schemas.openxmlformats.org/officeDocument/2006/relationships/customXml" Target="../customXml/item3.xml"/><Relationship Id="rId5" Type="http://schemas.openxmlformats.org/officeDocument/2006/relationships/viewProps" Target="viewProps.xml"/><Relationship Id="rId10" Type="http://schemas.openxmlformats.org/officeDocument/2006/relationships/customXml" Target="../customXml/item2.xml"/><Relationship Id="rId4" Type="http://schemas.openxmlformats.org/officeDocument/2006/relationships/presProps" Target="presProps.xml"/><Relationship Id="rId9" Type="http://schemas.openxmlformats.org/officeDocument/2006/relationships/customXml" Target="../customXml/item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nnah Taylor" userId="acdd4f5f-051f-4383-8e68-4d429241ba67" providerId="ADAL" clId="{87266E6D-6258-45A5-BCBC-FACA435BEC94}"/>
    <pc:docChg chg="undo custSel modSld">
      <pc:chgData name="Hannah Taylor" userId="acdd4f5f-051f-4383-8e68-4d429241ba67" providerId="ADAL" clId="{87266E6D-6258-45A5-BCBC-FACA435BEC94}" dt="2025-03-25T18:01:32.009" v="1009" actId="1076"/>
      <pc:docMkLst>
        <pc:docMk/>
      </pc:docMkLst>
      <pc:sldChg chg="addSp delSp modSp mod">
        <pc:chgData name="Hannah Taylor" userId="acdd4f5f-051f-4383-8e68-4d429241ba67" providerId="ADAL" clId="{87266E6D-6258-45A5-BCBC-FACA435BEC94}" dt="2025-03-25T18:01:32.009" v="1009" actId="1076"/>
        <pc:sldMkLst>
          <pc:docMk/>
          <pc:sldMk cId="2379431201" sldId="256"/>
        </pc:sldMkLst>
        <pc:spChg chg="mod">
          <ac:chgData name="Hannah Taylor" userId="acdd4f5f-051f-4383-8e68-4d429241ba67" providerId="ADAL" clId="{87266E6D-6258-45A5-BCBC-FACA435BEC94}" dt="2025-03-25T18:01:23.378" v="1008" actId="20577"/>
          <ac:spMkLst>
            <pc:docMk/>
            <pc:sldMk cId="2379431201" sldId="256"/>
            <ac:spMk id="2" creationId="{79F71E0C-DD26-4B17-A276-0C5BE9FD6C79}"/>
          </ac:spMkLst>
        </pc:spChg>
        <pc:spChg chg="add del mod">
          <ac:chgData name="Hannah Taylor" userId="acdd4f5f-051f-4383-8e68-4d429241ba67" providerId="ADAL" clId="{87266E6D-6258-45A5-BCBC-FACA435BEC94}" dt="2025-03-25T15:25:41.842" v="6" actId="478"/>
          <ac:spMkLst>
            <pc:docMk/>
            <pc:sldMk cId="2379431201" sldId="256"/>
            <ac:spMk id="3" creationId="{5B7F7929-AD37-42C8-9172-4FE1ACCD4EBE}"/>
          </ac:spMkLst>
        </pc:spChg>
        <pc:spChg chg="add del">
          <ac:chgData name="Hannah Taylor" userId="acdd4f5f-051f-4383-8e68-4d429241ba67" providerId="ADAL" clId="{87266E6D-6258-45A5-BCBC-FACA435BEC94}" dt="2025-03-25T15:23:36.485" v="2"/>
          <ac:spMkLst>
            <pc:docMk/>
            <pc:sldMk cId="2379431201" sldId="256"/>
            <ac:spMk id="4" creationId="{C7C9C688-D646-42C3-8185-BF8C6CA7518C}"/>
          </ac:spMkLst>
        </pc:spChg>
        <pc:spChg chg="add del">
          <ac:chgData name="Hannah Taylor" userId="acdd4f5f-051f-4383-8e68-4d429241ba67" providerId="ADAL" clId="{87266E6D-6258-45A5-BCBC-FACA435BEC94}" dt="2025-03-25T15:25:39.021" v="4"/>
          <ac:spMkLst>
            <pc:docMk/>
            <pc:sldMk cId="2379431201" sldId="256"/>
            <ac:spMk id="5" creationId="{3415E297-EBDF-474D-B3CE-CF3BE52EC2D1}"/>
          </ac:spMkLst>
        </pc:spChg>
        <pc:spChg chg="mod">
          <ac:chgData name="Hannah Taylor" userId="acdd4f5f-051f-4383-8e68-4d429241ba67" providerId="ADAL" clId="{87266E6D-6258-45A5-BCBC-FACA435BEC94}" dt="2025-03-25T18:01:32.009" v="1009" actId="1076"/>
          <ac:spMkLst>
            <pc:docMk/>
            <pc:sldMk cId="2379431201" sldId="256"/>
            <ac:spMk id="6" creationId="{ED5A5844-61FE-4914-8695-A32E87ED3276}"/>
          </ac:spMkLst>
        </pc:spChg>
        <pc:spChg chg="add del mod">
          <ac:chgData name="Hannah Taylor" userId="acdd4f5f-051f-4383-8e68-4d429241ba67" providerId="ADAL" clId="{87266E6D-6258-45A5-BCBC-FACA435BEC94}" dt="2025-03-25T15:26:55.370" v="11" actId="478"/>
          <ac:spMkLst>
            <pc:docMk/>
            <pc:sldMk cId="2379431201" sldId="256"/>
            <ac:spMk id="11" creationId="{A91DD7BD-875B-425E-B0D0-3AABF9B6E37E}"/>
          </ac:spMkLst>
        </pc:spChg>
        <pc:spChg chg="add del">
          <ac:chgData name="Hannah Taylor" userId="acdd4f5f-051f-4383-8e68-4d429241ba67" providerId="ADAL" clId="{87266E6D-6258-45A5-BCBC-FACA435BEC94}" dt="2025-03-25T15:25:53.901" v="9"/>
          <ac:spMkLst>
            <pc:docMk/>
            <pc:sldMk cId="2379431201" sldId="256"/>
            <ac:spMk id="12" creationId="{DED5B54C-1087-44C2-BBAB-6B248137238E}"/>
          </ac:spMkLst>
        </pc:spChg>
        <pc:spChg chg="mod">
          <ac:chgData name="Hannah Taylor" userId="acdd4f5f-051f-4383-8e68-4d429241ba67" providerId="ADAL" clId="{87266E6D-6258-45A5-BCBC-FACA435BEC94}" dt="2025-03-25T17:58:53.221" v="920" actId="1076"/>
          <ac:spMkLst>
            <pc:docMk/>
            <pc:sldMk cId="2379431201" sldId="256"/>
            <ac:spMk id="14" creationId="{4494182D-2C3C-4EBC-ADF2-B365B88E7116}"/>
          </ac:spMkLst>
        </pc:spChg>
        <pc:spChg chg="add del mod">
          <ac:chgData name="Hannah Taylor" userId="acdd4f5f-051f-4383-8e68-4d429241ba67" providerId="ADAL" clId="{87266E6D-6258-45A5-BCBC-FACA435BEC94}" dt="2025-03-25T15:27:27.139" v="33" actId="478"/>
          <ac:spMkLst>
            <pc:docMk/>
            <pc:sldMk cId="2379431201" sldId="256"/>
            <ac:spMk id="15" creationId="{58331FD0-D9F8-48CB-803F-8405FD579607}"/>
          </ac:spMkLst>
        </pc:spChg>
        <pc:spChg chg="add del">
          <ac:chgData name="Hannah Taylor" userId="acdd4f5f-051f-4383-8e68-4d429241ba67" providerId="ADAL" clId="{87266E6D-6258-45A5-BCBC-FACA435BEC94}" dt="2025-03-25T15:27:19.488" v="17"/>
          <ac:spMkLst>
            <pc:docMk/>
            <pc:sldMk cId="2379431201" sldId="256"/>
            <ac:spMk id="16" creationId="{C332374F-4A0A-462C-BAC7-B99C6A184C85}"/>
          </ac:spMkLst>
        </pc:spChg>
        <pc:spChg chg="add del">
          <ac:chgData name="Hannah Taylor" userId="acdd4f5f-051f-4383-8e68-4d429241ba67" providerId="ADAL" clId="{87266E6D-6258-45A5-BCBC-FACA435BEC94}" dt="2025-03-25T17:45:02.541" v="101"/>
          <ac:spMkLst>
            <pc:docMk/>
            <pc:sldMk cId="2379431201" sldId="256"/>
            <ac:spMk id="18" creationId="{E5E5E156-FD52-4686-AD2A-1FDBDDAFB98D}"/>
          </ac:spMkLst>
        </pc:spChg>
        <pc:spChg chg="mod">
          <ac:chgData name="Hannah Taylor" userId="acdd4f5f-051f-4383-8e68-4d429241ba67" providerId="ADAL" clId="{87266E6D-6258-45A5-BCBC-FACA435BEC94}" dt="2025-03-25T17:59:20.707" v="922" actId="1076"/>
          <ac:spMkLst>
            <pc:docMk/>
            <pc:sldMk cId="2379431201" sldId="256"/>
            <ac:spMk id="19" creationId="{B24BB165-A626-48FE-B241-0AE91C6D8B37}"/>
          </ac:spMkLst>
        </pc:spChg>
        <pc:spChg chg="add mod">
          <ac:chgData name="Hannah Taylor" userId="acdd4f5f-051f-4383-8e68-4d429241ba67" providerId="ADAL" clId="{87266E6D-6258-45A5-BCBC-FACA435BEC94}" dt="2025-03-25T17:58:58.782" v="921" actId="14100"/>
          <ac:spMkLst>
            <pc:docMk/>
            <pc:sldMk cId="2379431201" sldId="256"/>
            <ac:spMk id="21" creationId="{802252E5-9C26-4DEC-8ECB-1887556C78A3}"/>
          </ac:spMkLst>
        </pc:spChg>
        <pc:spChg chg="add del mod">
          <ac:chgData name="Hannah Taylor" userId="acdd4f5f-051f-4383-8e68-4d429241ba67" providerId="ADAL" clId="{87266E6D-6258-45A5-BCBC-FACA435BEC94}" dt="2025-03-25T17:45:02.324" v="100"/>
          <ac:spMkLst>
            <pc:docMk/>
            <pc:sldMk cId="2379431201" sldId="256"/>
            <ac:spMk id="22" creationId="{321F452C-170E-40A9-9393-24EE59EF0E50}"/>
          </ac:spMkLst>
        </pc:spChg>
      </pc:sldChg>
      <pc:sldChg chg="modSp mod">
        <pc:chgData name="Hannah Taylor" userId="acdd4f5f-051f-4383-8e68-4d429241ba67" providerId="ADAL" clId="{87266E6D-6258-45A5-BCBC-FACA435BEC94}" dt="2025-03-25T17:59:28.367" v="923" actId="115"/>
        <pc:sldMkLst>
          <pc:docMk/>
          <pc:sldMk cId="121194351" sldId="257"/>
        </pc:sldMkLst>
        <pc:spChg chg="mod">
          <ac:chgData name="Hannah Taylor" userId="acdd4f5f-051f-4383-8e68-4d429241ba67" providerId="ADAL" clId="{87266E6D-6258-45A5-BCBC-FACA435BEC94}" dt="2025-03-25T17:59:28.367" v="923" actId="115"/>
          <ac:spMkLst>
            <pc:docMk/>
            <pc:sldMk cId="121194351" sldId="257"/>
            <ac:spMk id="21" creationId="{065DD9C6-3684-4A18-B66E-B34D7BB9D101}"/>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07B7E6-E3E7-4721-A373-0FF02E1A53C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29489F1-0FAE-469D-BFF3-0BC1E9E95B9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6B27A68-23C2-4658-9D4C-F3C8E14A3D8A}"/>
              </a:ext>
            </a:extLst>
          </p:cNvPr>
          <p:cNvSpPr>
            <a:spLocks noGrp="1"/>
          </p:cNvSpPr>
          <p:nvPr>
            <p:ph type="dt" sz="half" idx="10"/>
          </p:nvPr>
        </p:nvSpPr>
        <p:spPr/>
        <p:txBody>
          <a:bodyPr/>
          <a:lstStyle/>
          <a:p>
            <a:fld id="{BC85007B-27CD-4218-B853-A5016FD22C14}" type="datetimeFigureOut">
              <a:rPr lang="en-GB" smtClean="0"/>
              <a:t>25/03/2025</a:t>
            </a:fld>
            <a:endParaRPr lang="en-GB"/>
          </a:p>
        </p:txBody>
      </p:sp>
      <p:sp>
        <p:nvSpPr>
          <p:cNvPr id="5" name="Footer Placeholder 4">
            <a:extLst>
              <a:ext uri="{FF2B5EF4-FFF2-40B4-BE49-F238E27FC236}">
                <a16:creationId xmlns:a16="http://schemas.microsoft.com/office/drawing/2014/main" id="{C524FD6B-0198-4CD4-A084-044A9BA29C5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85E85D5-8481-4B14-BA18-BB27C980E6AF}"/>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40703173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D16C20-269B-44E0-AB3D-AF0D0B5214A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FE90DE3-EA46-4DF2-BC30-443CA5DA6AD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50D18B6-D5E9-4A14-8D08-1B8C4294D232}"/>
              </a:ext>
            </a:extLst>
          </p:cNvPr>
          <p:cNvSpPr>
            <a:spLocks noGrp="1"/>
          </p:cNvSpPr>
          <p:nvPr>
            <p:ph type="dt" sz="half" idx="10"/>
          </p:nvPr>
        </p:nvSpPr>
        <p:spPr/>
        <p:txBody>
          <a:bodyPr/>
          <a:lstStyle/>
          <a:p>
            <a:fld id="{BC85007B-27CD-4218-B853-A5016FD22C14}" type="datetimeFigureOut">
              <a:rPr lang="en-GB" smtClean="0"/>
              <a:t>25/03/2025</a:t>
            </a:fld>
            <a:endParaRPr lang="en-GB"/>
          </a:p>
        </p:txBody>
      </p:sp>
      <p:sp>
        <p:nvSpPr>
          <p:cNvPr id="5" name="Footer Placeholder 4">
            <a:extLst>
              <a:ext uri="{FF2B5EF4-FFF2-40B4-BE49-F238E27FC236}">
                <a16:creationId xmlns:a16="http://schemas.microsoft.com/office/drawing/2014/main" id="{6E2A56A8-86E9-44AA-A786-62309E72418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0CF810E-1A1E-49F5-975F-9D74F191C776}"/>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17759626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DBADC1-D79B-46B3-8837-0ACDDC61340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B5D2DA8-44C9-48C0-A204-C1A4F165796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75C9EFC-D8E9-42FD-B80C-E3162ECCE81B}"/>
              </a:ext>
            </a:extLst>
          </p:cNvPr>
          <p:cNvSpPr>
            <a:spLocks noGrp="1"/>
          </p:cNvSpPr>
          <p:nvPr>
            <p:ph type="dt" sz="half" idx="10"/>
          </p:nvPr>
        </p:nvSpPr>
        <p:spPr/>
        <p:txBody>
          <a:bodyPr/>
          <a:lstStyle/>
          <a:p>
            <a:fld id="{BC85007B-27CD-4218-B853-A5016FD22C14}" type="datetimeFigureOut">
              <a:rPr lang="en-GB" smtClean="0"/>
              <a:t>25/03/2025</a:t>
            </a:fld>
            <a:endParaRPr lang="en-GB"/>
          </a:p>
        </p:txBody>
      </p:sp>
      <p:sp>
        <p:nvSpPr>
          <p:cNvPr id="5" name="Footer Placeholder 4">
            <a:extLst>
              <a:ext uri="{FF2B5EF4-FFF2-40B4-BE49-F238E27FC236}">
                <a16:creationId xmlns:a16="http://schemas.microsoft.com/office/drawing/2014/main" id="{20ADBC81-8B9D-49F3-89C3-8F3748FFCA4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877ECA5-B227-4921-984D-9F46F798E2D9}"/>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5620202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6E48CB-0699-417D-A678-D79B49218B1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84EE420-13C2-4B34-8E3A-7DA8FE1820F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DB8E7B3-4899-4DCD-BC9B-EAE0139AD4D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2B45158-0F31-414B-AD23-A93AB9497614}"/>
              </a:ext>
            </a:extLst>
          </p:cNvPr>
          <p:cNvSpPr>
            <a:spLocks noGrp="1"/>
          </p:cNvSpPr>
          <p:nvPr>
            <p:ph type="dt" sz="half" idx="10"/>
          </p:nvPr>
        </p:nvSpPr>
        <p:spPr/>
        <p:txBody>
          <a:bodyPr/>
          <a:lstStyle/>
          <a:p>
            <a:fld id="{BC85007B-27CD-4218-B853-A5016FD22C14}" type="datetimeFigureOut">
              <a:rPr lang="en-GB" smtClean="0"/>
              <a:t>25/03/2025</a:t>
            </a:fld>
            <a:endParaRPr lang="en-GB"/>
          </a:p>
        </p:txBody>
      </p:sp>
      <p:sp>
        <p:nvSpPr>
          <p:cNvPr id="6" name="Footer Placeholder 5">
            <a:extLst>
              <a:ext uri="{FF2B5EF4-FFF2-40B4-BE49-F238E27FC236}">
                <a16:creationId xmlns:a16="http://schemas.microsoft.com/office/drawing/2014/main" id="{EB88BF86-2B95-4ADE-B9B6-85682AD6813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98DAF2B-9D81-41C6-8738-D7275870E3C1}"/>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34918483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EBC9BF-D5F7-4416-80E5-9F39EE4F327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4F0EF2E-16D4-4A34-8333-EDD86131090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F21511B-1AA9-479D-94AC-906DBC62175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07BBDFF-8BBE-48CE-9761-E58BA1B6B30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A55B561-B7B5-4922-8631-6AB9A28B921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1E93A45-09B3-462D-A1F6-A82FEB045EF9}"/>
              </a:ext>
            </a:extLst>
          </p:cNvPr>
          <p:cNvSpPr>
            <a:spLocks noGrp="1"/>
          </p:cNvSpPr>
          <p:nvPr>
            <p:ph type="dt" sz="half" idx="10"/>
          </p:nvPr>
        </p:nvSpPr>
        <p:spPr/>
        <p:txBody>
          <a:bodyPr/>
          <a:lstStyle/>
          <a:p>
            <a:fld id="{BC85007B-27CD-4218-B853-A5016FD22C14}" type="datetimeFigureOut">
              <a:rPr lang="en-GB" smtClean="0"/>
              <a:t>25/03/2025</a:t>
            </a:fld>
            <a:endParaRPr lang="en-GB"/>
          </a:p>
        </p:txBody>
      </p:sp>
      <p:sp>
        <p:nvSpPr>
          <p:cNvPr id="8" name="Footer Placeholder 7">
            <a:extLst>
              <a:ext uri="{FF2B5EF4-FFF2-40B4-BE49-F238E27FC236}">
                <a16:creationId xmlns:a16="http://schemas.microsoft.com/office/drawing/2014/main" id="{C8BE8A93-11E9-4871-9896-A54019F7DD2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2190B96-2282-4AE0-9EA5-F4C6BF3C3DFB}"/>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36941306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A28D98-DE87-4789-B0D3-A08E20D6485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78A93C0-466B-41FC-B04D-571C62E37D56}"/>
              </a:ext>
            </a:extLst>
          </p:cNvPr>
          <p:cNvSpPr>
            <a:spLocks noGrp="1"/>
          </p:cNvSpPr>
          <p:nvPr>
            <p:ph type="dt" sz="half" idx="10"/>
          </p:nvPr>
        </p:nvSpPr>
        <p:spPr/>
        <p:txBody>
          <a:bodyPr/>
          <a:lstStyle/>
          <a:p>
            <a:fld id="{BC85007B-27CD-4218-B853-A5016FD22C14}" type="datetimeFigureOut">
              <a:rPr lang="en-GB" smtClean="0"/>
              <a:t>25/03/2025</a:t>
            </a:fld>
            <a:endParaRPr lang="en-GB"/>
          </a:p>
        </p:txBody>
      </p:sp>
      <p:sp>
        <p:nvSpPr>
          <p:cNvPr id="4" name="Footer Placeholder 3">
            <a:extLst>
              <a:ext uri="{FF2B5EF4-FFF2-40B4-BE49-F238E27FC236}">
                <a16:creationId xmlns:a16="http://schemas.microsoft.com/office/drawing/2014/main" id="{D59A51AA-AD07-46DB-B5E7-ED3CDA7533C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20479FB-91A3-414D-AA9E-9F5FEFDEFDEA}"/>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3100326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F42A34E-C474-4C48-A93E-F2B54A900349}"/>
              </a:ext>
            </a:extLst>
          </p:cNvPr>
          <p:cNvSpPr>
            <a:spLocks noGrp="1"/>
          </p:cNvSpPr>
          <p:nvPr>
            <p:ph type="dt" sz="half" idx="10"/>
          </p:nvPr>
        </p:nvSpPr>
        <p:spPr/>
        <p:txBody>
          <a:bodyPr/>
          <a:lstStyle/>
          <a:p>
            <a:fld id="{BC85007B-27CD-4218-B853-A5016FD22C14}" type="datetimeFigureOut">
              <a:rPr lang="en-GB" smtClean="0"/>
              <a:t>25/03/2025</a:t>
            </a:fld>
            <a:endParaRPr lang="en-GB"/>
          </a:p>
        </p:txBody>
      </p:sp>
      <p:sp>
        <p:nvSpPr>
          <p:cNvPr id="3" name="Footer Placeholder 2">
            <a:extLst>
              <a:ext uri="{FF2B5EF4-FFF2-40B4-BE49-F238E27FC236}">
                <a16:creationId xmlns:a16="http://schemas.microsoft.com/office/drawing/2014/main" id="{4130F34F-736C-4EC6-85C0-D7ED85B2D30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D9B22C0-4E8A-4821-877E-D706CC800E40}"/>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38595313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DBC3BE-EA91-4DDB-8EE8-304D1A6BEE9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E89F22E-F054-424A-923B-AD45CA7370C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FA5AECC-4314-4E0F-A840-B288E16FD72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B5BE847-4342-4DF1-A9B7-BBDCFC9FEA5A}"/>
              </a:ext>
            </a:extLst>
          </p:cNvPr>
          <p:cNvSpPr>
            <a:spLocks noGrp="1"/>
          </p:cNvSpPr>
          <p:nvPr>
            <p:ph type="dt" sz="half" idx="10"/>
          </p:nvPr>
        </p:nvSpPr>
        <p:spPr/>
        <p:txBody>
          <a:bodyPr/>
          <a:lstStyle/>
          <a:p>
            <a:fld id="{BC85007B-27CD-4218-B853-A5016FD22C14}" type="datetimeFigureOut">
              <a:rPr lang="en-GB" smtClean="0"/>
              <a:t>25/03/2025</a:t>
            </a:fld>
            <a:endParaRPr lang="en-GB"/>
          </a:p>
        </p:txBody>
      </p:sp>
      <p:sp>
        <p:nvSpPr>
          <p:cNvPr id="6" name="Footer Placeholder 5">
            <a:extLst>
              <a:ext uri="{FF2B5EF4-FFF2-40B4-BE49-F238E27FC236}">
                <a16:creationId xmlns:a16="http://schemas.microsoft.com/office/drawing/2014/main" id="{FD946A21-5362-4C2C-84A0-F999E960A02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9AB9A5B-B5B8-49E7-B0E1-54C5B24F7F68}"/>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27369996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2E65C-B277-47AE-9D5D-03957B56E82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29BB803-703C-489C-8576-80B3970448B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7A5529E-24E5-4CCC-90B7-087F839A813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26B34CF-E351-4BAC-B623-D0771AB2DFE8}"/>
              </a:ext>
            </a:extLst>
          </p:cNvPr>
          <p:cNvSpPr>
            <a:spLocks noGrp="1"/>
          </p:cNvSpPr>
          <p:nvPr>
            <p:ph type="dt" sz="half" idx="10"/>
          </p:nvPr>
        </p:nvSpPr>
        <p:spPr/>
        <p:txBody>
          <a:bodyPr/>
          <a:lstStyle/>
          <a:p>
            <a:fld id="{BC85007B-27CD-4218-B853-A5016FD22C14}" type="datetimeFigureOut">
              <a:rPr lang="en-GB" smtClean="0"/>
              <a:t>25/03/2025</a:t>
            </a:fld>
            <a:endParaRPr lang="en-GB"/>
          </a:p>
        </p:txBody>
      </p:sp>
      <p:sp>
        <p:nvSpPr>
          <p:cNvPr id="6" name="Footer Placeholder 5">
            <a:extLst>
              <a:ext uri="{FF2B5EF4-FFF2-40B4-BE49-F238E27FC236}">
                <a16:creationId xmlns:a16="http://schemas.microsoft.com/office/drawing/2014/main" id="{17A103FB-CDA3-4287-8CA8-49E24D9DD0E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F14752B-8F5C-4CA1-9AB3-00DB32F539B3}"/>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15179339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49AC8D-76FA-4B26-B02C-789DA0A9CA1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0BD6326-4823-49F4-BA8C-877217B690E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FDB8829-A7FD-45DB-89BB-D5B842B5C24C}"/>
              </a:ext>
            </a:extLst>
          </p:cNvPr>
          <p:cNvSpPr>
            <a:spLocks noGrp="1"/>
          </p:cNvSpPr>
          <p:nvPr>
            <p:ph type="dt" sz="half" idx="10"/>
          </p:nvPr>
        </p:nvSpPr>
        <p:spPr/>
        <p:txBody>
          <a:bodyPr/>
          <a:lstStyle/>
          <a:p>
            <a:fld id="{BC85007B-27CD-4218-B853-A5016FD22C14}" type="datetimeFigureOut">
              <a:rPr lang="en-GB" smtClean="0"/>
              <a:t>25/03/2025</a:t>
            </a:fld>
            <a:endParaRPr lang="en-GB"/>
          </a:p>
        </p:txBody>
      </p:sp>
      <p:sp>
        <p:nvSpPr>
          <p:cNvPr id="5" name="Footer Placeholder 4">
            <a:extLst>
              <a:ext uri="{FF2B5EF4-FFF2-40B4-BE49-F238E27FC236}">
                <a16:creationId xmlns:a16="http://schemas.microsoft.com/office/drawing/2014/main" id="{4294D3FF-E4AF-470B-9BC6-998D9D8A77C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AD9A59C-2316-4955-A7A5-03868A287450}"/>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32329144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176D426-DF39-40E6-BAA7-57C2843685F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793FC82-58CD-49DA-B2A3-38A746E01C6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AF6358F-47F5-482A-AB9C-09308EB71182}"/>
              </a:ext>
            </a:extLst>
          </p:cNvPr>
          <p:cNvSpPr>
            <a:spLocks noGrp="1"/>
          </p:cNvSpPr>
          <p:nvPr>
            <p:ph type="dt" sz="half" idx="10"/>
          </p:nvPr>
        </p:nvSpPr>
        <p:spPr/>
        <p:txBody>
          <a:bodyPr/>
          <a:lstStyle/>
          <a:p>
            <a:fld id="{BC85007B-27CD-4218-B853-A5016FD22C14}" type="datetimeFigureOut">
              <a:rPr lang="en-GB" smtClean="0"/>
              <a:t>25/03/2025</a:t>
            </a:fld>
            <a:endParaRPr lang="en-GB"/>
          </a:p>
        </p:txBody>
      </p:sp>
      <p:sp>
        <p:nvSpPr>
          <p:cNvPr id="5" name="Footer Placeholder 4">
            <a:extLst>
              <a:ext uri="{FF2B5EF4-FFF2-40B4-BE49-F238E27FC236}">
                <a16:creationId xmlns:a16="http://schemas.microsoft.com/office/drawing/2014/main" id="{AA43F320-6088-4028-8D47-3CB9F02D2E8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855403D-36F2-489B-ADF8-92B1CB6A41DE}"/>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3711271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59BA299-D752-413D-A458-162D671D24B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76E3D85-1B14-4B96-A02D-D42F85A1305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E5475B3-729F-4128-A0E5-B68A66E97A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85007B-27CD-4218-B853-A5016FD22C14}" type="datetimeFigureOut">
              <a:rPr lang="en-GB" smtClean="0"/>
              <a:t>25/03/2025</a:t>
            </a:fld>
            <a:endParaRPr lang="en-GB"/>
          </a:p>
        </p:txBody>
      </p:sp>
      <p:sp>
        <p:nvSpPr>
          <p:cNvPr id="5" name="Footer Placeholder 4">
            <a:extLst>
              <a:ext uri="{FF2B5EF4-FFF2-40B4-BE49-F238E27FC236}">
                <a16:creationId xmlns:a16="http://schemas.microsoft.com/office/drawing/2014/main" id="{FB4D7B47-D1A8-4340-A228-FD1A9F726AF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6EC30E8-880F-4155-A2E9-B4ADA77CC32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DA6780-3C53-49EC-8DF5-0D572F4FC077}" type="slidenum">
              <a:rPr lang="en-GB" smtClean="0"/>
              <a:t>‹#›</a:t>
            </a:fld>
            <a:endParaRPr lang="en-GB"/>
          </a:p>
        </p:txBody>
      </p:sp>
    </p:spTree>
    <p:extLst>
      <p:ext uri="{BB962C8B-B14F-4D97-AF65-F5344CB8AC3E}">
        <p14:creationId xmlns:p14="http://schemas.microsoft.com/office/powerpoint/2010/main" val="13339739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loud 5">
            <a:extLst>
              <a:ext uri="{FF2B5EF4-FFF2-40B4-BE49-F238E27FC236}">
                <a16:creationId xmlns:a16="http://schemas.microsoft.com/office/drawing/2014/main" id="{ED5A5844-61FE-4914-8695-A32E87ED3276}"/>
              </a:ext>
            </a:extLst>
          </p:cNvPr>
          <p:cNvSpPr/>
          <p:nvPr/>
        </p:nvSpPr>
        <p:spPr>
          <a:xfrm>
            <a:off x="4422560" y="1755029"/>
            <a:ext cx="2831977" cy="2237173"/>
          </a:xfrm>
          <a:prstGeom prst="cloud">
            <a:avLst/>
          </a:prstGeom>
          <a:no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a:extLst>
              <a:ext uri="{FF2B5EF4-FFF2-40B4-BE49-F238E27FC236}">
                <a16:creationId xmlns:a16="http://schemas.microsoft.com/office/drawing/2014/main" id="{768B3081-B831-43F0-93DB-30E31CF3561C}"/>
              </a:ext>
            </a:extLst>
          </p:cNvPr>
          <p:cNvSpPr txBox="1"/>
          <p:nvPr/>
        </p:nvSpPr>
        <p:spPr>
          <a:xfrm>
            <a:off x="4651899" y="2398709"/>
            <a:ext cx="2210540" cy="830997"/>
          </a:xfrm>
          <a:prstGeom prst="rect">
            <a:avLst/>
          </a:prstGeom>
          <a:noFill/>
        </p:spPr>
        <p:txBody>
          <a:bodyPr wrap="square" rtlCol="0">
            <a:spAutoFit/>
          </a:bodyPr>
          <a:lstStyle/>
          <a:p>
            <a:pPr algn="ctr"/>
            <a:r>
              <a:rPr lang="en-GB" sz="2400" dirty="0">
                <a:solidFill>
                  <a:srgbClr val="002060"/>
                </a:solidFill>
                <a:latin typeface="Comic Sans MS" panose="030F0702030302020204" pitchFamily="66" charset="0"/>
              </a:rPr>
              <a:t>Year 2</a:t>
            </a:r>
          </a:p>
          <a:p>
            <a:pPr algn="ctr"/>
            <a:r>
              <a:rPr lang="en-GB" sz="2400" dirty="0">
                <a:solidFill>
                  <a:srgbClr val="002060"/>
                </a:solidFill>
                <a:latin typeface="Comic Sans MS" panose="030F0702030302020204" pitchFamily="66" charset="0"/>
              </a:rPr>
              <a:t>Summer 1</a:t>
            </a:r>
          </a:p>
        </p:txBody>
      </p:sp>
      <p:pic>
        <p:nvPicPr>
          <p:cNvPr id="8" name="Picture 7">
            <a:extLst>
              <a:ext uri="{FF2B5EF4-FFF2-40B4-BE49-F238E27FC236}">
                <a16:creationId xmlns:a16="http://schemas.microsoft.com/office/drawing/2014/main" id="{44B5DF46-BE98-4572-83B9-9C463EF76FB8}"/>
              </a:ext>
            </a:extLst>
          </p:cNvPr>
          <p:cNvPicPr/>
          <p:nvPr/>
        </p:nvPicPr>
        <p:blipFill>
          <a:blip r:embed="rId2">
            <a:extLst>
              <a:ext uri="{28A0092B-C50C-407E-A947-70E740481C1C}">
                <a14:useLocalDpi xmlns:a14="http://schemas.microsoft.com/office/drawing/2010/main" val="0"/>
              </a:ext>
            </a:extLst>
          </a:blip>
          <a:stretch>
            <a:fillRect/>
          </a:stretch>
        </p:blipFill>
        <p:spPr>
          <a:xfrm>
            <a:off x="4631690" y="-44403"/>
            <a:ext cx="7560310" cy="1226820"/>
          </a:xfrm>
          <a:prstGeom prst="rect">
            <a:avLst/>
          </a:prstGeom>
        </p:spPr>
      </p:pic>
      <p:pic>
        <p:nvPicPr>
          <p:cNvPr id="9" name="Picture 8">
            <a:extLst>
              <a:ext uri="{FF2B5EF4-FFF2-40B4-BE49-F238E27FC236}">
                <a16:creationId xmlns:a16="http://schemas.microsoft.com/office/drawing/2014/main" id="{45F911E2-06E5-4634-A65C-9C80A69B995C}"/>
              </a:ext>
            </a:extLst>
          </p:cNvPr>
          <p:cNvPicPr/>
          <p:nvPr/>
        </p:nvPicPr>
        <p:blipFill>
          <a:blip r:embed="rId2">
            <a:extLst>
              <a:ext uri="{28A0092B-C50C-407E-A947-70E740481C1C}">
                <a14:useLocalDpi xmlns:a14="http://schemas.microsoft.com/office/drawing/2010/main" val="0"/>
              </a:ext>
            </a:extLst>
          </a:blip>
          <a:stretch>
            <a:fillRect/>
          </a:stretch>
        </p:blipFill>
        <p:spPr>
          <a:xfrm rot="10800000">
            <a:off x="0" y="5631180"/>
            <a:ext cx="7560310" cy="1226820"/>
          </a:xfrm>
          <a:prstGeom prst="rect">
            <a:avLst/>
          </a:prstGeom>
        </p:spPr>
      </p:pic>
      <p:sp>
        <p:nvSpPr>
          <p:cNvPr id="10" name="TextBox 9">
            <a:extLst>
              <a:ext uri="{FF2B5EF4-FFF2-40B4-BE49-F238E27FC236}">
                <a16:creationId xmlns:a16="http://schemas.microsoft.com/office/drawing/2014/main" id="{6AF66684-0F8F-4687-AF45-D2504C1FB521}"/>
              </a:ext>
            </a:extLst>
          </p:cNvPr>
          <p:cNvSpPr txBox="1"/>
          <p:nvPr/>
        </p:nvSpPr>
        <p:spPr>
          <a:xfrm>
            <a:off x="113424" y="111697"/>
            <a:ext cx="3604334" cy="1754326"/>
          </a:xfrm>
          <a:prstGeom prst="rect">
            <a:avLst/>
          </a:prstGeom>
          <a:noFill/>
        </p:spPr>
        <p:txBody>
          <a:bodyPr wrap="square" rtlCol="0">
            <a:spAutoFit/>
          </a:bodyPr>
          <a:lstStyle/>
          <a:p>
            <a:r>
              <a:rPr lang="en-GB" sz="1200" b="1" u="sng" dirty="0">
                <a:solidFill>
                  <a:srgbClr val="002060"/>
                </a:solidFill>
                <a:latin typeface="Comic Sans MS" panose="030F0702030302020204" pitchFamily="66" charset="0"/>
              </a:rPr>
              <a:t>English</a:t>
            </a:r>
          </a:p>
          <a:p>
            <a:r>
              <a:rPr lang="en-GB" sz="1200" dirty="0">
                <a:solidFill>
                  <a:srgbClr val="002060"/>
                </a:solidFill>
                <a:latin typeface="Comic Sans MS" panose="030F0702030302020204" pitchFamily="66" charset="0"/>
              </a:rPr>
              <a:t>This half term we will be focusing on both fiction and non-fiction writing. We will be learning to write an adventure narrative linked to the book ‘The Tunnel’ by Anthony Brown or ‘The Way Back Home’. We will also be writing a recount of our school trip to ‘The National Coal Mining Museum’. Our class novel will be Tom Gates: Spectacular School Trip by Liz </a:t>
            </a:r>
            <a:r>
              <a:rPr lang="en-GB" sz="1200" dirty="0" err="1">
                <a:solidFill>
                  <a:srgbClr val="002060"/>
                </a:solidFill>
                <a:latin typeface="Comic Sans MS" panose="030F0702030302020204" pitchFamily="66" charset="0"/>
              </a:rPr>
              <a:t>Pichow</a:t>
            </a:r>
            <a:r>
              <a:rPr lang="en-GB" sz="1200" dirty="0">
                <a:solidFill>
                  <a:srgbClr val="002060"/>
                </a:solidFill>
                <a:latin typeface="Comic Sans MS" panose="030F0702030302020204" pitchFamily="66" charset="0"/>
              </a:rPr>
              <a:t>.</a:t>
            </a:r>
            <a:endParaRPr lang="en-GB" sz="1200" u="sng" dirty="0">
              <a:solidFill>
                <a:srgbClr val="002060"/>
              </a:solidFill>
              <a:latin typeface="Comic Sans MS" panose="030F0702030302020204" pitchFamily="66" charset="0"/>
            </a:endParaRPr>
          </a:p>
        </p:txBody>
      </p:sp>
      <p:sp>
        <p:nvSpPr>
          <p:cNvPr id="13" name="TextBox 12">
            <a:extLst>
              <a:ext uri="{FF2B5EF4-FFF2-40B4-BE49-F238E27FC236}">
                <a16:creationId xmlns:a16="http://schemas.microsoft.com/office/drawing/2014/main" id="{613A9AE8-DE2F-46B4-B26E-41005A1DA50C}"/>
              </a:ext>
            </a:extLst>
          </p:cNvPr>
          <p:cNvSpPr txBox="1"/>
          <p:nvPr/>
        </p:nvSpPr>
        <p:spPr>
          <a:xfrm>
            <a:off x="7560310" y="942664"/>
            <a:ext cx="4518266" cy="1754326"/>
          </a:xfrm>
          <a:prstGeom prst="rect">
            <a:avLst/>
          </a:prstGeom>
          <a:noFill/>
        </p:spPr>
        <p:txBody>
          <a:bodyPr wrap="square" rtlCol="0">
            <a:spAutoFit/>
          </a:bodyPr>
          <a:lstStyle/>
          <a:p>
            <a:r>
              <a:rPr lang="en-GB" sz="1200" b="1" u="sng" dirty="0">
                <a:solidFill>
                  <a:srgbClr val="002060"/>
                </a:solidFill>
                <a:latin typeface="Comic Sans MS" panose="030F0702030302020204" pitchFamily="66" charset="0"/>
              </a:rPr>
              <a:t>Mathematics</a:t>
            </a:r>
          </a:p>
          <a:p>
            <a:r>
              <a:rPr lang="en-GB" sz="1200" dirty="0">
                <a:solidFill>
                  <a:srgbClr val="002060"/>
                </a:solidFill>
                <a:latin typeface="Comic Sans MS" panose="030F0702030302020204" pitchFamily="66" charset="0"/>
              </a:rPr>
              <a:t>Children will be focusing on capacity and volume then moving onto fractions. We will be focusing on wholes, ½, 1/3, ¼ , ¾ as well as looking at equivalent fractions. We will continue to practise arithmetic skills linked to addition, subtraction, multiplication and division.</a:t>
            </a:r>
          </a:p>
          <a:p>
            <a:endParaRPr lang="en-GB" sz="1200" dirty="0">
              <a:solidFill>
                <a:srgbClr val="002060"/>
              </a:solidFill>
              <a:latin typeface="Comic Sans MS" panose="030F0702030302020204" pitchFamily="66" charset="0"/>
            </a:endParaRPr>
          </a:p>
          <a:p>
            <a:r>
              <a:rPr lang="en-GB" sz="1200" i="1" dirty="0">
                <a:solidFill>
                  <a:srgbClr val="002060"/>
                </a:solidFill>
                <a:latin typeface="Comic Sans MS" panose="030F0702030302020204" pitchFamily="66" charset="0"/>
              </a:rPr>
              <a:t>Help at home by encouraging your child to recite their times tables 2,3,5 and 10.</a:t>
            </a:r>
            <a:endParaRPr lang="en-GB" sz="1200" i="1" u="sng" dirty="0">
              <a:solidFill>
                <a:srgbClr val="002060"/>
              </a:solidFill>
              <a:latin typeface="Comic Sans MS" panose="030F0702030302020204" pitchFamily="66" charset="0"/>
            </a:endParaRPr>
          </a:p>
        </p:txBody>
      </p:sp>
      <p:sp>
        <p:nvSpPr>
          <p:cNvPr id="14" name="TextBox 13">
            <a:extLst>
              <a:ext uri="{FF2B5EF4-FFF2-40B4-BE49-F238E27FC236}">
                <a16:creationId xmlns:a16="http://schemas.microsoft.com/office/drawing/2014/main" id="{4494182D-2C3C-4EBC-ADF2-B365B88E7116}"/>
              </a:ext>
            </a:extLst>
          </p:cNvPr>
          <p:cNvSpPr txBox="1"/>
          <p:nvPr/>
        </p:nvSpPr>
        <p:spPr>
          <a:xfrm>
            <a:off x="177262" y="3867983"/>
            <a:ext cx="3062582" cy="1292662"/>
          </a:xfrm>
          <a:prstGeom prst="rect">
            <a:avLst/>
          </a:prstGeom>
          <a:noFill/>
        </p:spPr>
        <p:txBody>
          <a:bodyPr wrap="square" rtlCol="0">
            <a:spAutoFit/>
          </a:bodyPr>
          <a:lstStyle/>
          <a:p>
            <a:r>
              <a:rPr lang="en-GB" sz="1200" b="1" u="sng" dirty="0">
                <a:solidFill>
                  <a:srgbClr val="002060"/>
                </a:solidFill>
                <a:latin typeface="Comic Sans MS" panose="030F0702030302020204" pitchFamily="66" charset="0"/>
              </a:rPr>
              <a:t>Dates for your diary:</a:t>
            </a:r>
          </a:p>
          <a:p>
            <a:pPr marL="171450" indent="-171450">
              <a:buFont typeface="Arial" panose="020B0604020202020204" pitchFamily="34" charset="0"/>
              <a:buChar char="•"/>
            </a:pPr>
            <a:r>
              <a:rPr lang="en-GB" sz="1100" dirty="0">
                <a:solidFill>
                  <a:srgbClr val="002060"/>
                </a:solidFill>
                <a:latin typeface="Comic Sans MS" panose="030F0702030302020204" pitchFamily="66" charset="0"/>
              </a:rPr>
              <a:t>Ben Parkinson visit Tuesday 15</a:t>
            </a:r>
            <a:r>
              <a:rPr lang="en-GB" sz="1100" baseline="30000" dirty="0">
                <a:solidFill>
                  <a:srgbClr val="002060"/>
                </a:solidFill>
                <a:latin typeface="Comic Sans MS" panose="030F0702030302020204" pitchFamily="66" charset="0"/>
              </a:rPr>
              <a:t>th</a:t>
            </a:r>
            <a:r>
              <a:rPr lang="en-GB" sz="1100" dirty="0">
                <a:solidFill>
                  <a:srgbClr val="002060"/>
                </a:solidFill>
                <a:latin typeface="Comic Sans MS" panose="030F0702030302020204" pitchFamily="66" charset="0"/>
              </a:rPr>
              <a:t> April.</a:t>
            </a:r>
          </a:p>
          <a:p>
            <a:pPr marL="171450" indent="-171450">
              <a:buFont typeface="Arial" panose="020B0604020202020204" pitchFamily="34" charset="0"/>
              <a:buChar char="•"/>
            </a:pPr>
            <a:r>
              <a:rPr lang="en-GB" sz="1100" dirty="0">
                <a:solidFill>
                  <a:srgbClr val="002060"/>
                </a:solidFill>
                <a:latin typeface="Comic Sans MS" panose="030F0702030302020204" pitchFamily="66" charset="0"/>
              </a:rPr>
              <a:t>School trip on Friday 25</a:t>
            </a:r>
            <a:r>
              <a:rPr lang="en-GB" sz="1100" baseline="30000" dirty="0">
                <a:solidFill>
                  <a:srgbClr val="002060"/>
                </a:solidFill>
                <a:latin typeface="Comic Sans MS" panose="030F0702030302020204" pitchFamily="66" charset="0"/>
              </a:rPr>
              <a:t>th</a:t>
            </a:r>
            <a:r>
              <a:rPr lang="en-GB" sz="1100" dirty="0">
                <a:solidFill>
                  <a:srgbClr val="002060"/>
                </a:solidFill>
                <a:latin typeface="Comic Sans MS" panose="030F0702030302020204" pitchFamily="66" charset="0"/>
              </a:rPr>
              <a:t> April to The National Coal Mining Museum.</a:t>
            </a:r>
          </a:p>
          <a:p>
            <a:pPr marL="171450" indent="-171450">
              <a:buFont typeface="Arial" panose="020B0604020202020204" pitchFamily="34" charset="0"/>
              <a:buChar char="•"/>
            </a:pPr>
            <a:r>
              <a:rPr lang="en-GB" sz="1100" dirty="0">
                <a:solidFill>
                  <a:srgbClr val="002060"/>
                </a:solidFill>
                <a:latin typeface="Comic Sans MS" panose="030F0702030302020204" pitchFamily="66" charset="0"/>
              </a:rPr>
              <a:t>Miners school visit on Monday 29</a:t>
            </a:r>
            <a:r>
              <a:rPr lang="en-GB" sz="1100" baseline="30000" dirty="0">
                <a:solidFill>
                  <a:srgbClr val="002060"/>
                </a:solidFill>
                <a:latin typeface="Comic Sans MS" panose="030F0702030302020204" pitchFamily="66" charset="0"/>
              </a:rPr>
              <a:t>th</a:t>
            </a:r>
            <a:r>
              <a:rPr lang="en-GB" sz="1100" dirty="0">
                <a:solidFill>
                  <a:srgbClr val="002060"/>
                </a:solidFill>
                <a:latin typeface="Comic Sans MS" panose="030F0702030302020204" pitchFamily="66" charset="0"/>
              </a:rPr>
              <a:t> April.</a:t>
            </a:r>
          </a:p>
          <a:p>
            <a:pPr marL="171450" indent="-171450">
              <a:buFont typeface="Arial" panose="020B0604020202020204" pitchFamily="34" charset="0"/>
              <a:buChar char="•"/>
            </a:pPr>
            <a:r>
              <a:rPr lang="en-GB" sz="1100" dirty="0">
                <a:solidFill>
                  <a:srgbClr val="002060"/>
                </a:solidFill>
                <a:latin typeface="Comic Sans MS" panose="030F0702030302020204" pitchFamily="66" charset="0"/>
              </a:rPr>
              <a:t>Miners Brass Band visit TBC.</a:t>
            </a:r>
          </a:p>
          <a:p>
            <a:endParaRPr lang="en-GB" sz="1100" dirty="0">
              <a:solidFill>
                <a:srgbClr val="002060"/>
              </a:solidFill>
              <a:latin typeface="Comic Sans MS" panose="030F0702030302020204" pitchFamily="66" charset="0"/>
            </a:endParaRPr>
          </a:p>
        </p:txBody>
      </p:sp>
      <p:sp>
        <p:nvSpPr>
          <p:cNvPr id="17" name="TextBox 16">
            <a:extLst>
              <a:ext uri="{FF2B5EF4-FFF2-40B4-BE49-F238E27FC236}">
                <a16:creationId xmlns:a16="http://schemas.microsoft.com/office/drawing/2014/main" id="{1CA17D46-0723-4C1A-9043-6E828BF59CD6}"/>
              </a:ext>
            </a:extLst>
          </p:cNvPr>
          <p:cNvSpPr txBox="1"/>
          <p:nvPr/>
        </p:nvSpPr>
        <p:spPr>
          <a:xfrm>
            <a:off x="60158" y="2230962"/>
            <a:ext cx="3351827" cy="1200329"/>
          </a:xfrm>
          <a:prstGeom prst="rect">
            <a:avLst/>
          </a:prstGeom>
          <a:noFill/>
        </p:spPr>
        <p:txBody>
          <a:bodyPr wrap="square">
            <a:spAutoFit/>
          </a:bodyPr>
          <a:lstStyle/>
          <a:p>
            <a:r>
              <a:rPr lang="en-GB" sz="1200" b="1" u="sng" dirty="0">
                <a:solidFill>
                  <a:srgbClr val="002060"/>
                </a:solidFill>
                <a:latin typeface="Comic Sans MS" panose="030F0702030302020204" pitchFamily="66" charset="0"/>
              </a:rPr>
              <a:t>Physical, Social, Health Education (PSHE)</a:t>
            </a:r>
          </a:p>
          <a:p>
            <a:pPr algn="l"/>
            <a:r>
              <a:rPr lang="en-GB" sz="1200" dirty="0">
                <a:solidFill>
                  <a:srgbClr val="002060"/>
                </a:solidFill>
                <a:latin typeface="Comic Sans MS" panose="030F0702030302020204" pitchFamily="66" charset="0"/>
              </a:rPr>
              <a:t>This half-term we will continue out topic linked to ‘living in the wider world’. </a:t>
            </a:r>
            <a:endParaRPr lang="en-GB" sz="1800" b="0" i="0" u="none" strike="noStrike" baseline="0" dirty="0">
              <a:solidFill>
                <a:srgbClr val="000000"/>
              </a:solidFill>
              <a:latin typeface="Comic Sans MS" panose="030F0702030302020204" pitchFamily="66" charset="0"/>
            </a:endParaRPr>
          </a:p>
          <a:p>
            <a:r>
              <a:rPr lang="en-GB" sz="1200" b="0" i="0" u="none" strike="noStrike" baseline="0" dirty="0">
                <a:solidFill>
                  <a:srgbClr val="001F5F"/>
                </a:solidFill>
                <a:latin typeface="Comic Sans MS" panose="030F0702030302020204" pitchFamily="66" charset="0"/>
              </a:rPr>
              <a:t>The children will look at money and how to save. They will look at children’s rights as well as responsibilities.</a:t>
            </a:r>
            <a:endParaRPr lang="en-GB" sz="1000" dirty="0">
              <a:solidFill>
                <a:srgbClr val="002060"/>
              </a:solidFill>
              <a:latin typeface="Comic Sans MS" panose="030F0702030302020204" pitchFamily="66" charset="0"/>
            </a:endParaRPr>
          </a:p>
        </p:txBody>
      </p:sp>
      <p:sp>
        <p:nvSpPr>
          <p:cNvPr id="19" name="TextBox 18">
            <a:extLst>
              <a:ext uri="{FF2B5EF4-FFF2-40B4-BE49-F238E27FC236}">
                <a16:creationId xmlns:a16="http://schemas.microsoft.com/office/drawing/2014/main" id="{B24BB165-A626-48FE-B241-0AE91C6D8B37}"/>
              </a:ext>
            </a:extLst>
          </p:cNvPr>
          <p:cNvSpPr txBox="1"/>
          <p:nvPr/>
        </p:nvSpPr>
        <p:spPr>
          <a:xfrm>
            <a:off x="3871774" y="544899"/>
            <a:ext cx="3770790" cy="1015663"/>
          </a:xfrm>
          <a:prstGeom prst="rect">
            <a:avLst/>
          </a:prstGeom>
          <a:noFill/>
        </p:spPr>
        <p:txBody>
          <a:bodyPr wrap="square">
            <a:spAutoFit/>
          </a:bodyPr>
          <a:lstStyle/>
          <a:p>
            <a:r>
              <a:rPr lang="en-GB" sz="1200" b="1" dirty="0">
                <a:solidFill>
                  <a:srgbClr val="002060"/>
                </a:solidFill>
                <a:latin typeface="Comic Sans MS" panose="030F0702030302020204" pitchFamily="66" charset="0"/>
              </a:rPr>
              <a:t>Computing </a:t>
            </a:r>
          </a:p>
          <a:p>
            <a:r>
              <a:rPr lang="en-GB" sz="1200" dirty="0">
                <a:solidFill>
                  <a:srgbClr val="002060"/>
                </a:solidFill>
                <a:latin typeface="Comic Sans MS" panose="030F0702030302020204" pitchFamily="66" charset="0"/>
              </a:rPr>
              <a:t>This half-term we will be developing the children’s knowledge on the programme Scratch Jnr and focusing on algorithms, programming and de-bugging.  </a:t>
            </a:r>
          </a:p>
        </p:txBody>
      </p:sp>
      <p:sp>
        <p:nvSpPr>
          <p:cNvPr id="2" name="TextBox 1">
            <a:extLst>
              <a:ext uri="{FF2B5EF4-FFF2-40B4-BE49-F238E27FC236}">
                <a16:creationId xmlns:a16="http://schemas.microsoft.com/office/drawing/2014/main" id="{79F71E0C-DD26-4B17-A276-0C5BE9FD6C79}"/>
              </a:ext>
            </a:extLst>
          </p:cNvPr>
          <p:cNvSpPr txBox="1"/>
          <p:nvPr/>
        </p:nvSpPr>
        <p:spPr>
          <a:xfrm>
            <a:off x="7669333" y="4441566"/>
            <a:ext cx="3925916" cy="2031325"/>
          </a:xfrm>
          <a:prstGeom prst="rect">
            <a:avLst/>
          </a:prstGeom>
          <a:noFill/>
        </p:spPr>
        <p:txBody>
          <a:bodyPr wrap="square" rtlCol="0">
            <a:spAutoFit/>
          </a:bodyPr>
          <a:lstStyle/>
          <a:p>
            <a:r>
              <a:rPr lang="en-GB" sz="1200" b="1" u="sng" dirty="0">
                <a:solidFill>
                  <a:srgbClr val="002060"/>
                </a:solidFill>
                <a:latin typeface="Comic Sans MS" panose="030F0702030302020204" pitchFamily="66" charset="0"/>
              </a:rPr>
              <a:t>Physical Education</a:t>
            </a:r>
          </a:p>
          <a:p>
            <a:r>
              <a:rPr lang="en-GB" sz="1200" dirty="0">
                <a:solidFill>
                  <a:srgbClr val="002060"/>
                </a:solidFill>
                <a:latin typeface="Comic Sans MS" panose="030F0702030302020204" pitchFamily="66" charset="0"/>
              </a:rPr>
              <a:t>The children will learn skills linked to athletics and gymnastics.</a:t>
            </a:r>
          </a:p>
          <a:p>
            <a:endParaRPr lang="en-GB" sz="1200" dirty="0">
              <a:solidFill>
                <a:srgbClr val="002060"/>
              </a:solidFill>
              <a:latin typeface="Comic Sans MS" panose="030F0702030302020204" pitchFamily="66" charset="0"/>
            </a:endParaRPr>
          </a:p>
          <a:p>
            <a:r>
              <a:rPr lang="en-GB" sz="1200" dirty="0">
                <a:solidFill>
                  <a:srgbClr val="002060"/>
                </a:solidFill>
                <a:latin typeface="Comic Sans MS" panose="030F0702030302020204" pitchFamily="66" charset="0"/>
              </a:rPr>
              <a:t>On </a:t>
            </a:r>
            <a:r>
              <a:rPr lang="en-GB" sz="1200" dirty="0">
                <a:solidFill>
                  <a:srgbClr val="002060"/>
                </a:solidFill>
                <a:highlight>
                  <a:srgbClr val="FFFF00"/>
                </a:highlight>
                <a:latin typeface="Comic Sans MS" panose="030F0702030302020204" pitchFamily="66" charset="0"/>
              </a:rPr>
              <a:t>Monday</a:t>
            </a:r>
            <a:r>
              <a:rPr lang="en-GB" sz="1200" dirty="0">
                <a:solidFill>
                  <a:srgbClr val="002060"/>
                </a:solidFill>
                <a:latin typeface="Comic Sans MS" panose="030F0702030302020204" pitchFamily="66" charset="0"/>
              </a:rPr>
              <a:t>, the children will learn skills linked to athletics, with Mr Fudge.</a:t>
            </a:r>
          </a:p>
          <a:p>
            <a:endParaRPr lang="en-GB" sz="1200" dirty="0">
              <a:solidFill>
                <a:srgbClr val="002060"/>
              </a:solidFill>
              <a:latin typeface="Comic Sans MS" panose="030F0702030302020204" pitchFamily="66" charset="0"/>
            </a:endParaRPr>
          </a:p>
          <a:p>
            <a:r>
              <a:rPr lang="en-GB" sz="1200" dirty="0">
                <a:solidFill>
                  <a:srgbClr val="002060"/>
                </a:solidFill>
                <a:latin typeface="Comic Sans MS" panose="030F0702030302020204" pitchFamily="66" charset="0"/>
              </a:rPr>
              <a:t>On </a:t>
            </a:r>
            <a:r>
              <a:rPr lang="en-GB" sz="1200" dirty="0">
                <a:solidFill>
                  <a:srgbClr val="002060"/>
                </a:solidFill>
                <a:highlight>
                  <a:srgbClr val="FFFF00"/>
                </a:highlight>
                <a:latin typeface="Comic Sans MS" panose="030F0702030302020204" pitchFamily="66" charset="0"/>
              </a:rPr>
              <a:t>Tuesday</a:t>
            </a:r>
            <a:r>
              <a:rPr lang="en-GB" sz="1200" dirty="0">
                <a:solidFill>
                  <a:srgbClr val="002060"/>
                </a:solidFill>
                <a:latin typeface="Comic Sans MS" panose="030F0702030302020204" pitchFamily="66" charset="0"/>
              </a:rPr>
              <a:t>, the children will learn skills linked to gymnastics, with Miss Loftus.</a:t>
            </a:r>
            <a:endParaRPr lang="en-GB" b="1" dirty="0"/>
          </a:p>
          <a:p>
            <a:endParaRPr lang="en-GB" dirty="0"/>
          </a:p>
        </p:txBody>
      </p:sp>
      <p:sp>
        <p:nvSpPr>
          <p:cNvPr id="20" name="TextBox 19">
            <a:extLst>
              <a:ext uri="{FF2B5EF4-FFF2-40B4-BE49-F238E27FC236}">
                <a16:creationId xmlns:a16="http://schemas.microsoft.com/office/drawing/2014/main" id="{CE0B5842-320A-47F3-8DF2-9C6BDDBBC655}"/>
              </a:ext>
            </a:extLst>
          </p:cNvPr>
          <p:cNvSpPr txBox="1"/>
          <p:nvPr/>
        </p:nvSpPr>
        <p:spPr>
          <a:xfrm>
            <a:off x="7560310" y="3102271"/>
            <a:ext cx="4207635" cy="1292662"/>
          </a:xfrm>
          <a:prstGeom prst="rect">
            <a:avLst/>
          </a:prstGeom>
          <a:noFill/>
        </p:spPr>
        <p:txBody>
          <a:bodyPr wrap="square" rtlCol="0">
            <a:spAutoFit/>
          </a:bodyPr>
          <a:lstStyle/>
          <a:p>
            <a:pPr algn="just"/>
            <a:r>
              <a:rPr lang="en-GB" sz="1200" b="1" u="sng" dirty="0">
                <a:solidFill>
                  <a:srgbClr val="002060"/>
                </a:solidFill>
                <a:latin typeface="Comic Sans MS" panose="030F0702030302020204" pitchFamily="66" charset="0"/>
              </a:rPr>
              <a:t>Art: Sculpting</a:t>
            </a:r>
          </a:p>
          <a:p>
            <a:pPr algn="just"/>
            <a:r>
              <a:rPr lang="en-GB" sz="1200"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rPr>
              <a:t>The children will learn sculpting skills linked to the artist Andy Goldsworthy with Mrs McCormack. The children will replicate, apply, and create a sculpture in the style of this artist.</a:t>
            </a:r>
            <a:endParaRPr lang="en-GB" sz="1200" b="1" dirty="0">
              <a:solidFill>
                <a:srgbClr val="002060"/>
              </a:solidFill>
              <a:latin typeface="Comic Sans MS" panose="030F0702030302020204" pitchFamily="66" charset="0"/>
            </a:endParaRPr>
          </a:p>
          <a:p>
            <a:endParaRPr lang="en-GB" dirty="0"/>
          </a:p>
        </p:txBody>
      </p:sp>
      <p:sp>
        <p:nvSpPr>
          <p:cNvPr id="21" name="TextBox 20">
            <a:extLst>
              <a:ext uri="{FF2B5EF4-FFF2-40B4-BE49-F238E27FC236}">
                <a16:creationId xmlns:a16="http://schemas.microsoft.com/office/drawing/2014/main" id="{802252E5-9C26-4DEC-8ECB-1887556C78A3}"/>
              </a:ext>
            </a:extLst>
          </p:cNvPr>
          <p:cNvSpPr txBox="1"/>
          <p:nvPr/>
        </p:nvSpPr>
        <p:spPr>
          <a:xfrm>
            <a:off x="3151068" y="4010044"/>
            <a:ext cx="4518266" cy="2400657"/>
          </a:xfrm>
          <a:prstGeom prst="rect">
            <a:avLst/>
          </a:prstGeom>
          <a:noFill/>
        </p:spPr>
        <p:txBody>
          <a:bodyPr wrap="square" rtlCol="0">
            <a:spAutoFit/>
          </a:bodyPr>
          <a:lstStyle/>
          <a:p>
            <a:pPr algn="just"/>
            <a:r>
              <a:rPr lang="en-GB" sz="1200" b="1" u="sng" dirty="0">
                <a:solidFill>
                  <a:srgbClr val="002060"/>
                </a:solidFill>
                <a:latin typeface="Comic Sans MS" panose="030F0702030302020204" pitchFamily="66" charset="0"/>
              </a:rPr>
              <a:t>Outdoor Learning with Mrs Townend</a:t>
            </a:r>
          </a:p>
          <a:p>
            <a:pPr algn="just"/>
            <a:r>
              <a:rPr lang="en-GB" sz="1200"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rPr>
              <a:t>The children will be learning different skills linked to outdoor learning such as tying knots, exploring the outdoor area and team skills. For this lesson, children will need a change of footwear for this lesson such as wellies, walking boats or trainers (in a bag). The children may also need something that is comfortable, weatherproof and covers their legs as well as items of clothes you don’t mind getting muddy. This could include overalls. However, please do not feel the pressure to get anything specific for this. If you are happy for your child to wear their uniform they can.</a:t>
            </a:r>
            <a:endParaRPr lang="en-GB" sz="1200" b="1" dirty="0">
              <a:solidFill>
                <a:srgbClr val="002060"/>
              </a:solidFill>
              <a:latin typeface="Comic Sans MS" panose="030F0702030302020204" pitchFamily="66" charset="0"/>
            </a:endParaRPr>
          </a:p>
          <a:p>
            <a:endParaRPr lang="en-GB" dirty="0"/>
          </a:p>
        </p:txBody>
      </p:sp>
    </p:spTree>
    <p:extLst>
      <p:ext uri="{BB962C8B-B14F-4D97-AF65-F5344CB8AC3E}">
        <p14:creationId xmlns:p14="http://schemas.microsoft.com/office/powerpoint/2010/main" val="23794312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4B5DF46-BE98-4572-83B9-9C463EF76FB8}"/>
              </a:ext>
            </a:extLst>
          </p:cNvPr>
          <p:cNvPicPr/>
          <p:nvPr/>
        </p:nvPicPr>
        <p:blipFill>
          <a:blip r:embed="rId2">
            <a:extLst>
              <a:ext uri="{28A0092B-C50C-407E-A947-70E740481C1C}">
                <a14:useLocalDpi xmlns:a14="http://schemas.microsoft.com/office/drawing/2010/main" val="0"/>
              </a:ext>
            </a:extLst>
          </a:blip>
          <a:stretch>
            <a:fillRect/>
          </a:stretch>
        </p:blipFill>
        <p:spPr>
          <a:xfrm>
            <a:off x="4631690" y="0"/>
            <a:ext cx="7560310" cy="1226820"/>
          </a:xfrm>
          <a:prstGeom prst="rect">
            <a:avLst/>
          </a:prstGeom>
        </p:spPr>
      </p:pic>
      <p:pic>
        <p:nvPicPr>
          <p:cNvPr id="9" name="Picture 8">
            <a:extLst>
              <a:ext uri="{FF2B5EF4-FFF2-40B4-BE49-F238E27FC236}">
                <a16:creationId xmlns:a16="http://schemas.microsoft.com/office/drawing/2014/main" id="{45F911E2-06E5-4634-A65C-9C80A69B995C}"/>
              </a:ext>
            </a:extLst>
          </p:cNvPr>
          <p:cNvPicPr/>
          <p:nvPr/>
        </p:nvPicPr>
        <p:blipFill>
          <a:blip r:embed="rId2">
            <a:extLst>
              <a:ext uri="{28A0092B-C50C-407E-A947-70E740481C1C}">
                <a14:useLocalDpi xmlns:a14="http://schemas.microsoft.com/office/drawing/2010/main" val="0"/>
              </a:ext>
            </a:extLst>
          </a:blip>
          <a:stretch>
            <a:fillRect/>
          </a:stretch>
        </p:blipFill>
        <p:spPr>
          <a:xfrm rot="10800000">
            <a:off x="0" y="5612539"/>
            <a:ext cx="7560310" cy="1226820"/>
          </a:xfrm>
          <a:prstGeom prst="rect">
            <a:avLst/>
          </a:prstGeom>
        </p:spPr>
      </p:pic>
      <p:sp>
        <p:nvSpPr>
          <p:cNvPr id="10" name="TextBox 9">
            <a:extLst>
              <a:ext uri="{FF2B5EF4-FFF2-40B4-BE49-F238E27FC236}">
                <a16:creationId xmlns:a16="http://schemas.microsoft.com/office/drawing/2014/main" id="{ACFBF312-C5B2-44D8-8214-6939B0E971C6}"/>
              </a:ext>
            </a:extLst>
          </p:cNvPr>
          <p:cNvSpPr txBox="1"/>
          <p:nvPr/>
        </p:nvSpPr>
        <p:spPr>
          <a:xfrm>
            <a:off x="8469296" y="1228984"/>
            <a:ext cx="3621480" cy="4701287"/>
          </a:xfrm>
          <a:prstGeom prst="rect">
            <a:avLst/>
          </a:prstGeom>
          <a:noFill/>
        </p:spPr>
        <p:txBody>
          <a:bodyPr wrap="square">
            <a:spAutoFit/>
          </a:bodyPr>
          <a:lstStyle/>
          <a:p>
            <a:pPr algn="just">
              <a:spcAft>
                <a:spcPts val="800"/>
              </a:spcAft>
            </a:pPr>
            <a:r>
              <a:rPr lang="en-GB" sz="1200" b="1" u="sng"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rPr>
              <a:t>Wednesday, Thursday and Friday</a:t>
            </a:r>
          </a:p>
          <a:p>
            <a:pPr algn="just">
              <a:spcAft>
                <a:spcPts val="800"/>
              </a:spcAft>
            </a:pPr>
            <a:r>
              <a:rPr lang="en-GB" sz="1200"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rPr>
              <a:t>Uniform Expectations: We will continue to uphold expectations for school uniform, including: A navy blue jumper or cardigan with or without the school logo; grey trousers, skirt or shorts; white or navy-blue polo shirt with or without the school logo; plain white, grey or black socks or plain grey tights; Plain black pumps, trainers or school shoes for inside the school building and a sensible shoe or boot of their choice to play outdoors in.</a:t>
            </a:r>
          </a:p>
          <a:p>
            <a:pPr algn="just">
              <a:spcAft>
                <a:spcPts val="800"/>
              </a:spcAft>
            </a:pPr>
            <a:r>
              <a:rPr lang="en-GB" sz="1200" b="1" u="sng"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rPr>
              <a:t>Monday and Tuesday</a:t>
            </a:r>
          </a:p>
          <a:p>
            <a:pPr algn="just">
              <a:spcAft>
                <a:spcPts val="800"/>
              </a:spcAft>
            </a:pPr>
            <a:r>
              <a:rPr lang="en-GB" sz="1200" b="1"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rPr>
              <a:t>PE Kit should include: </a:t>
            </a:r>
            <a:r>
              <a:rPr lang="en-GB" sz="1200"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rPr>
              <a:t>Plain navy-blue polo shirt with or without the school logo; plain black shorts, leggings or cycle shorts; plain black tracksuit bottoms; plain black tracksuit bottoms; plain navy-blue sweatshirt and plain black trainers that are suitable for outdoor sport.</a:t>
            </a:r>
          </a:p>
          <a:p>
            <a:pPr algn="ctr">
              <a:spcAft>
                <a:spcPts val="800"/>
              </a:spcAft>
            </a:pPr>
            <a:r>
              <a:rPr lang="en-GB" sz="1200" b="1"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rPr>
              <a:t>Please ensure uniform is clearly marked with the pupil's name.</a:t>
            </a:r>
            <a:endParaRPr lang="en-GB" sz="1200"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endParaRPr>
          </a:p>
          <a:p>
            <a:pPr algn="just">
              <a:lnSpc>
                <a:spcPct val="107000"/>
              </a:lnSpc>
              <a:spcAft>
                <a:spcPts val="800"/>
              </a:spcAft>
            </a:pPr>
            <a:endParaRPr lang="en-GB" sz="1400" dirty="0">
              <a:effectLst/>
              <a:latin typeface="Comic Sans MS" panose="030F0702030302020204" pitchFamily="66" charset="0"/>
              <a:ea typeface="Calibri" panose="020F0502020204030204" pitchFamily="34" charset="0"/>
              <a:cs typeface="Times New Roman" panose="02020603050405020304" pitchFamily="18" charset="0"/>
            </a:endParaRPr>
          </a:p>
        </p:txBody>
      </p:sp>
      <p:sp>
        <p:nvSpPr>
          <p:cNvPr id="11" name="TextBox 10">
            <a:extLst>
              <a:ext uri="{FF2B5EF4-FFF2-40B4-BE49-F238E27FC236}">
                <a16:creationId xmlns:a16="http://schemas.microsoft.com/office/drawing/2014/main" id="{0780E912-1B16-4D7D-BDB2-ACBD96B29DD8}"/>
              </a:ext>
            </a:extLst>
          </p:cNvPr>
          <p:cNvSpPr txBox="1"/>
          <p:nvPr/>
        </p:nvSpPr>
        <p:spPr>
          <a:xfrm>
            <a:off x="98452" y="4314739"/>
            <a:ext cx="3621480" cy="1200329"/>
          </a:xfrm>
          <a:prstGeom prst="rect">
            <a:avLst/>
          </a:prstGeom>
          <a:noFill/>
        </p:spPr>
        <p:txBody>
          <a:bodyPr wrap="square" rtlCol="0">
            <a:spAutoFit/>
          </a:bodyPr>
          <a:lstStyle/>
          <a:p>
            <a:r>
              <a:rPr lang="en-GB" sz="1200" b="1" u="sng" dirty="0">
                <a:solidFill>
                  <a:srgbClr val="002060"/>
                </a:solidFill>
                <a:latin typeface="Comic Sans MS" panose="030F0702030302020204" pitchFamily="66" charset="0"/>
              </a:rPr>
              <a:t>Music</a:t>
            </a:r>
          </a:p>
          <a:p>
            <a:r>
              <a:rPr lang="en-GB" sz="1200" dirty="0">
                <a:solidFill>
                  <a:srgbClr val="002060"/>
                </a:solidFill>
                <a:latin typeface="Comic Sans MS" panose="030F0702030302020204" pitchFamily="66" charset="0"/>
              </a:rPr>
              <a:t>In music, we will be focusing on rhythms and structures. The children will look at musical texture, composition and scores in music. The children will aim to perform their composition accurately, following  the structure score.</a:t>
            </a:r>
            <a:endParaRPr lang="en-GB" sz="1200" u="sng" dirty="0">
              <a:solidFill>
                <a:srgbClr val="002060"/>
              </a:solidFill>
              <a:latin typeface="Comic Sans MS" panose="030F0702030302020204" pitchFamily="66" charset="0"/>
            </a:endParaRPr>
          </a:p>
        </p:txBody>
      </p:sp>
      <p:sp>
        <p:nvSpPr>
          <p:cNvPr id="13" name="TextBox 12">
            <a:extLst>
              <a:ext uri="{FF2B5EF4-FFF2-40B4-BE49-F238E27FC236}">
                <a16:creationId xmlns:a16="http://schemas.microsoft.com/office/drawing/2014/main" id="{18B5B7E2-690F-4332-A99B-B3548DF85A14}"/>
              </a:ext>
            </a:extLst>
          </p:cNvPr>
          <p:cNvSpPr txBox="1"/>
          <p:nvPr/>
        </p:nvSpPr>
        <p:spPr>
          <a:xfrm>
            <a:off x="101224" y="106852"/>
            <a:ext cx="4231080" cy="1200329"/>
          </a:xfrm>
          <a:prstGeom prst="rect">
            <a:avLst/>
          </a:prstGeom>
          <a:noFill/>
        </p:spPr>
        <p:txBody>
          <a:bodyPr wrap="square" rtlCol="0">
            <a:spAutoFit/>
          </a:bodyPr>
          <a:lstStyle/>
          <a:p>
            <a:r>
              <a:rPr lang="en-GB" sz="1200" b="1" u="sng" dirty="0">
                <a:solidFill>
                  <a:srgbClr val="002060"/>
                </a:solidFill>
                <a:latin typeface="Comic Sans MS" panose="030F0702030302020204" pitchFamily="66" charset="0"/>
              </a:rPr>
              <a:t>History</a:t>
            </a:r>
          </a:p>
          <a:p>
            <a:pPr algn="just"/>
            <a:r>
              <a:rPr lang="en-GB" sz="1200" dirty="0">
                <a:solidFill>
                  <a:srgbClr val="002060"/>
                </a:solidFill>
                <a:latin typeface="Comic Sans MS" panose="030F0702030302020204" pitchFamily="66" charset="0"/>
              </a:rPr>
              <a:t>This half term in history the children will focus on mining in the local community and surrounding areas. This will deepen the children’s knowledge about what mines are, who worked in the mines, strikes, and comparing mines past and present.</a:t>
            </a:r>
            <a:endParaRPr lang="en-GB" sz="1200" u="sng" dirty="0">
              <a:solidFill>
                <a:srgbClr val="002060"/>
              </a:solidFill>
              <a:latin typeface="Comic Sans MS" panose="030F0702030302020204" pitchFamily="66" charset="0"/>
            </a:endParaRPr>
          </a:p>
        </p:txBody>
      </p:sp>
      <p:sp>
        <p:nvSpPr>
          <p:cNvPr id="14" name="TextBox 13">
            <a:extLst>
              <a:ext uri="{FF2B5EF4-FFF2-40B4-BE49-F238E27FC236}">
                <a16:creationId xmlns:a16="http://schemas.microsoft.com/office/drawing/2014/main" id="{27EF3D37-834C-4D46-A9DC-809FE95A2F6B}"/>
              </a:ext>
            </a:extLst>
          </p:cNvPr>
          <p:cNvSpPr txBox="1"/>
          <p:nvPr/>
        </p:nvSpPr>
        <p:spPr>
          <a:xfrm>
            <a:off x="4536490" y="613410"/>
            <a:ext cx="3169328" cy="1200329"/>
          </a:xfrm>
          <a:prstGeom prst="rect">
            <a:avLst/>
          </a:prstGeom>
          <a:noFill/>
        </p:spPr>
        <p:txBody>
          <a:bodyPr wrap="square" rtlCol="0">
            <a:spAutoFit/>
          </a:bodyPr>
          <a:lstStyle/>
          <a:p>
            <a:r>
              <a:rPr lang="en-GB" sz="1200" b="1" u="sng" dirty="0">
                <a:solidFill>
                  <a:srgbClr val="002060"/>
                </a:solidFill>
                <a:latin typeface="Comic Sans MS" panose="030F0702030302020204" pitchFamily="66" charset="0"/>
              </a:rPr>
              <a:t>Geography</a:t>
            </a:r>
          </a:p>
          <a:p>
            <a:r>
              <a:rPr lang="en-GB" sz="1200" dirty="0">
                <a:solidFill>
                  <a:srgbClr val="002060"/>
                </a:solidFill>
                <a:latin typeface="Comic Sans MS" panose="030F0702030302020204" pitchFamily="66" charset="0"/>
              </a:rPr>
              <a:t>In Geography, we will be focusing on human and physical features including using the vocabulary linked to the features and researching about climates around the world.</a:t>
            </a:r>
            <a:endParaRPr lang="en-GB" sz="1200" u="sng" dirty="0">
              <a:solidFill>
                <a:srgbClr val="002060"/>
              </a:solidFill>
              <a:latin typeface="Comic Sans MS" panose="030F0702030302020204" pitchFamily="66" charset="0"/>
            </a:endParaRPr>
          </a:p>
        </p:txBody>
      </p:sp>
      <p:sp>
        <p:nvSpPr>
          <p:cNvPr id="15" name="TextBox 14">
            <a:extLst>
              <a:ext uri="{FF2B5EF4-FFF2-40B4-BE49-F238E27FC236}">
                <a16:creationId xmlns:a16="http://schemas.microsoft.com/office/drawing/2014/main" id="{85815512-6C46-4466-B88C-C79DB7E60C1F}"/>
              </a:ext>
            </a:extLst>
          </p:cNvPr>
          <p:cNvSpPr txBox="1"/>
          <p:nvPr/>
        </p:nvSpPr>
        <p:spPr>
          <a:xfrm>
            <a:off x="98452" y="1908813"/>
            <a:ext cx="2848934" cy="1754326"/>
          </a:xfrm>
          <a:prstGeom prst="rect">
            <a:avLst/>
          </a:prstGeom>
          <a:noFill/>
        </p:spPr>
        <p:txBody>
          <a:bodyPr wrap="square" rtlCol="0">
            <a:spAutoFit/>
          </a:bodyPr>
          <a:lstStyle/>
          <a:p>
            <a:r>
              <a:rPr lang="en-GB" sz="1200" b="1" u="sng" dirty="0">
                <a:solidFill>
                  <a:srgbClr val="002060"/>
                </a:solidFill>
                <a:latin typeface="Comic Sans MS" panose="030F0702030302020204" pitchFamily="66" charset="0"/>
              </a:rPr>
              <a:t>Catch up or Enrichment</a:t>
            </a:r>
          </a:p>
          <a:p>
            <a:r>
              <a:rPr lang="en-GB" sz="1200" dirty="0">
                <a:solidFill>
                  <a:srgbClr val="002060"/>
                </a:solidFill>
                <a:latin typeface="Comic Sans MS" panose="030F0702030302020204" pitchFamily="66" charset="0"/>
              </a:rPr>
              <a:t>The children will have enrichment opportunities to enhance their education such as the mining brass band visiting school. Alongside this, children will use this session to revisit previous learning linked to music, computing and history for further consolidation.</a:t>
            </a:r>
          </a:p>
        </p:txBody>
      </p:sp>
      <p:sp>
        <p:nvSpPr>
          <p:cNvPr id="16" name="TextBox 15">
            <a:extLst>
              <a:ext uri="{FF2B5EF4-FFF2-40B4-BE49-F238E27FC236}">
                <a16:creationId xmlns:a16="http://schemas.microsoft.com/office/drawing/2014/main" id="{C36E2D16-EAA8-4906-A1B9-09F9268F3023}"/>
              </a:ext>
            </a:extLst>
          </p:cNvPr>
          <p:cNvSpPr txBox="1"/>
          <p:nvPr/>
        </p:nvSpPr>
        <p:spPr>
          <a:xfrm>
            <a:off x="4536490" y="2078090"/>
            <a:ext cx="2619557" cy="1415772"/>
          </a:xfrm>
          <a:prstGeom prst="rect">
            <a:avLst/>
          </a:prstGeom>
          <a:noFill/>
        </p:spPr>
        <p:txBody>
          <a:bodyPr wrap="square" rtlCol="0">
            <a:spAutoFit/>
          </a:bodyPr>
          <a:lstStyle/>
          <a:p>
            <a:r>
              <a:rPr lang="en-GB" sz="1200" b="1" u="sng" dirty="0">
                <a:solidFill>
                  <a:srgbClr val="002060"/>
                </a:solidFill>
                <a:latin typeface="Comic Sans MS" panose="030F0702030302020204" pitchFamily="66" charset="0"/>
              </a:rPr>
              <a:t>Religious Education</a:t>
            </a:r>
          </a:p>
          <a:p>
            <a:r>
              <a:rPr lang="en-GB" sz="1200" dirty="0">
                <a:solidFill>
                  <a:srgbClr val="002060"/>
                </a:solidFill>
                <a:latin typeface="Comic Sans MS" panose="030F0702030302020204" pitchFamily="66" charset="0"/>
              </a:rPr>
              <a:t>In RE, the children will be learning about scared and special celebrations and comparing them to see how they are similar and different.</a:t>
            </a:r>
            <a:endParaRPr lang="en-GB" sz="1400" u="sng" dirty="0">
              <a:solidFill>
                <a:srgbClr val="002060"/>
              </a:solidFill>
              <a:latin typeface="Comic Sans MS" panose="030F0702030302020204" pitchFamily="66" charset="0"/>
            </a:endParaRPr>
          </a:p>
          <a:p>
            <a:endParaRPr lang="en-GB" sz="1400" u="sng" dirty="0">
              <a:solidFill>
                <a:srgbClr val="002060"/>
              </a:solidFill>
              <a:latin typeface="Comic Sans MS" panose="030F0702030302020204" pitchFamily="66" charset="0"/>
            </a:endParaRPr>
          </a:p>
        </p:txBody>
      </p:sp>
      <p:sp>
        <p:nvSpPr>
          <p:cNvPr id="18" name="TextBox 17">
            <a:extLst>
              <a:ext uri="{FF2B5EF4-FFF2-40B4-BE49-F238E27FC236}">
                <a16:creationId xmlns:a16="http://schemas.microsoft.com/office/drawing/2014/main" id="{7D295C8A-5D12-406D-8532-29641F30F9B2}"/>
              </a:ext>
            </a:extLst>
          </p:cNvPr>
          <p:cNvSpPr txBox="1"/>
          <p:nvPr/>
        </p:nvSpPr>
        <p:spPr>
          <a:xfrm>
            <a:off x="4536490" y="3083055"/>
            <a:ext cx="3323208" cy="1831271"/>
          </a:xfrm>
          <a:prstGeom prst="rect">
            <a:avLst/>
          </a:prstGeom>
          <a:noFill/>
        </p:spPr>
        <p:txBody>
          <a:bodyPr wrap="square">
            <a:spAutoFit/>
          </a:bodyPr>
          <a:lstStyle/>
          <a:p>
            <a:pPr algn="l"/>
            <a:endParaRPr lang="en-GB" sz="1200" b="0" i="0" u="none" strike="noStrike" baseline="0" dirty="0">
              <a:solidFill>
                <a:srgbClr val="000000"/>
              </a:solidFill>
              <a:latin typeface="Comic Sans MS" panose="030F0702030302020204" pitchFamily="66" charset="0"/>
            </a:endParaRPr>
          </a:p>
          <a:p>
            <a:endParaRPr lang="en-GB" sz="1200" b="0" i="0" u="none" strike="noStrike" baseline="0" dirty="0">
              <a:latin typeface="Comic Sans MS" panose="030F0702030302020204" pitchFamily="66" charset="0"/>
            </a:endParaRPr>
          </a:p>
          <a:p>
            <a:r>
              <a:rPr lang="en-GB" sz="1200" b="0" i="0" u="sng" strike="noStrike" baseline="0" dirty="0">
                <a:latin typeface="Comic Sans MS" panose="030F0702030302020204" pitchFamily="66" charset="0"/>
              </a:rPr>
              <a:t> </a:t>
            </a:r>
            <a:r>
              <a:rPr lang="en-GB" sz="1100" b="1" i="0" u="sng" strike="noStrike" baseline="0" dirty="0">
                <a:solidFill>
                  <a:srgbClr val="001F5F"/>
                </a:solidFill>
                <a:latin typeface="Comic Sans MS" panose="030F0702030302020204" pitchFamily="66" charset="0"/>
              </a:rPr>
              <a:t>Reading Books and Library Books</a:t>
            </a:r>
            <a:endParaRPr lang="en-GB" sz="1100" b="0" i="0" u="sng" strike="noStrike" baseline="0" dirty="0">
              <a:solidFill>
                <a:srgbClr val="001F5F"/>
              </a:solidFill>
              <a:latin typeface="Comic Sans MS" panose="030F0702030302020204" pitchFamily="66" charset="0"/>
            </a:endParaRPr>
          </a:p>
          <a:p>
            <a:r>
              <a:rPr lang="en-GB" sz="1100" b="0" i="0" u="none" strike="noStrike" baseline="0" dirty="0">
                <a:solidFill>
                  <a:srgbClr val="001F5F"/>
                </a:solidFill>
                <a:latin typeface="Arial" panose="020B0604020202020204" pitchFamily="34" charset="0"/>
              </a:rPr>
              <a:t>•</a:t>
            </a:r>
            <a:r>
              <a:rPr lang="en-GB" sz="1100" b="0" i="0" u="none" strike="noStrike" baseline="0" dirty="0">
                <a:solidFill>
                  <a:srgbClr val="001F5F"/>
                </a:solidFill>
                <a:latin typeface="Comic Sans MS" panose="030F0702030302020204" pitchFamily="66" charset="0"/>
              </a:rPr>
              <a:t>Library books need to be returned on a </a:t>
            </a:r>
            <a:r>
              <a:rPr lang="en-GB" sz="1100" b="1" i="0" u="none" strike="noStrike" baseline="0" dirty="0">
                <a:solidFill>
                  <a:srgbClr val="001F5F"/>
                </a:solidFill>
                <a:latin typeface="Comic Sans MS" panose="030F0702030302020204" pitchFamily="66" charset="0"/>
              </a:rPr>
              <a:t>Monday </a:t>
            </a:r>
            <a:r>
              <a:rPr lang="en-GB" sz="1100" i="0" u="none" strike="noStrike" baseline="0" dirty="0">
                <a:solidFill>
                  <a:srgbClr val="001F5F"/>
                </a:solidFill>
                <a:latin typeface="Comic Sans MS" panose="030F0702030302020204" pitchFamily="66" charset="0"/>
              </a:rPr>
              <a:t>in </a:t>
            </a:r>
            <a:r>
              <a:rPr lang="en-GB" sz="1100" b="0" i="0" u="none" strike="noStrike" baseline="0" dirty="0">
                <a:solidFill>
                  <a:srgbClr val="001F5F"/>
                </a:solidFill>
                <a:latin typeface="Comic Sans MS" panose="030F0702030302020204" pitchFamily="66" charset="0"/>
              </a:rPr>
              <a:t>order to get changed in our allocated slot.</a:t>
            </a:r>
          </a:p>
          <a:p>
            <a:r>
              <a:rPr lang="en-GB" sz="1100" b="0" i="0" u="none" strike="noStrike" baseline="0" dirty="0">
                <a:solidFill>
                  <a:srgbClr val="001F5F"/>
                </a:solidFill>
                <a:latin typeface="Arial" panose="020B0604020202020204" pitchFamily="34" charset="0"/>
              </a:rPr>
              <a:t>•</a:t>
            </a:r>
            <a:r>
              <a:rPr lang="en-GB" sz="1100" b="0" i="0" u="none" strike="noStrike" baseline="0" dirty="0">
                <a:solidFill>
                  <a:srgbClr val="001F5F"/>
                </a:solidFill>
                <a:latin typeface="Comic Sans MS" panose="030F0702030302020204" pitchFamily="66" charset="0"/>
              </a:rPr>
              <a:t>Reading books will be changed on a </a:t>
            </a:r>
            <a:r>
              <a:rPr lang="en-GB" sz="1100" b="1" i="0" u="none" strike="noStrike" baseline="0" dirty="0">
                <a:solidFill>
                  <a:srgbClr val="001F5F"/>
                </a:solidFill>
                <a:latin typeface="Comic Sans MS" panose="030F0702030302020204" pitchFamily="66" charset="0"/>
              </a:rPr>
              <a:t>Monday</a:t>
            </a:r>
            <a:endParaRPr lang="en-GB" sz="1100" b="0" i="0" u="none" strike="noStrike" baseline="0" dirty="0">
              <a:solidFill>
                <a:srgbClr val="001F5F"/>
              </a:solidFill>
              <a:latin typeface="Comic Sans MS" panose="030F0702030302020204" pitchFamily="66" charset="0"/>
            </a:endParaRPr>
          </a:p>
          <a:p>
            <a:endParaRPr lang="en-GB" sz="1100" b="0" i="0" u="none" strike="noStrike" baseline="0" dirty="0">
              <a:solidFill>
                <a:srgbClr val="001F5F"/>
              </a:solidFill>
              <a:latin typeface="Comic Sans MS" panose="030F0702030302020204" pitchFamily="66" charset="0"/>
            </a:endParaRPr>
          </a:p>
          <a:p>
            <a:r>
              <a:rPr lang="en-GB" sz="1100" b="0" i="0" u="none" strike="noStrike" baseline="0" dirty="0">
                <a:solidFill>
                  <a:srgbClr val="001F5F"/>
                </a:solidFill>
                <a:latin typeface="Comic Sans MS" panose="030F0702030302020204" pitchFamily="66" charset="0"/>
              </a:rPr>
              <a:t>If books are not returned, a letter will be sent out to prompt a return in order to receive another.</a:t>
            </a:r>
            <a:endParaRPr lang="en-GB" sz="1100" dirty="0"/>
          </a:p>
        </p:txBody>
      </p:sp>
      <p:sp>
        <p:nvSpPr>
          <p:cNvPr id="21" name="TextBox 20">
            <a:extLst>
              <a:ext uri="{FF2B5EF4-FFF2-40B4-BE49-F238E27FC236}">
                <a16:creationId xmlns:a16="http://schemas.microsoft.com/office/drawing/2014/main" id="{065DD9C6-3684-4A18-B66E-B34D7BB9D101}"/>
              </a:ext>
            </a:extLst>
          </p:cNvPr>
          <p:cNvSpPr txBox="1"/>
          <p:nvPr/>
        </p:nvSpPr>
        <p:spPr>
          <a:xfrm>
            <a:off x="4536490" y="5011797"/>
            <a:ext cx="2749858" cy="1200329"/>
          </a:xfrm>
          <a:prstGeom prst="rect">
            <a:avLst/>
          </a:prstGeom>
          <a:noFill/>
        </p:spPr>
        <p:txBody>
          <a:bodyPr wrap="square">
            <a:spAutoFit/>
          </a:bodyPr>
          <a:lstStyle/>
          <a:p>
            <a:r>
              <a:rPr lang="en-GB" sz="1200" b="1" u="sng" dirty="0">
                <a:solidFill>
                  <a:srgbClr val="002060"/>
                </a:solidFill>
                <a:latin typeface="Comic Sans MS" panose="030F0702030302020204" pitchFamily="66" charset="0"/>
              </a:rPr>
              <a:t>Computing </a:t>
            </a:r>
          </a:p>
          <a:p>
            <a:r>
              <a:rPr lang="en-GB" sz="1200" dirty="0">
                <a:solidFill>
                  <a:srgbClr val="002060"/>
                </a:solidFill>
                <a:latin typeface="Comic Sans MS" panose="030F0702030302020204" pitchFamily="66" charset="0"/>
              </a:rPr>
              <a:t>This half-term we will be developing the children’s knowledge algorithms and using the programme Scratch Jnr and </a:t>
            </a:r>
            <a:r>
              <a:rPr lang="en-GB" sz="1200" dirty="0" err="1">
                <a:solidFill>
                  <a:srgbClr val="002060"/>
                </a:solidFill>
                <a:latin typeface="Comic Sans MS" panose="030F0702030302020204" pitchFamily="66" charset="0"/>
              </a:rPr>
              <a:t>Beebots</a:t>
            </a:r>
            <a:r>
              <a:rPr lang="en-GB" sz="1200" dirty="0">
                <a:solidFill>
                  <a:srgbClr val="002060"/>
                </a:solidFill>
                <a:latin typeface="Comic Sans MS" panose="030F0702030302020204" pitchFamily="66" charset="0"/>
              </a:rPr>
              <a:t> to support this learning.</a:t>
            </a:r>
          </a:p>
        </p:txBody>
      </p:sp>
    </p:spTree>
    <p:extLst>
      <p:ext uri="{BB962C8B-B14F-4D97-AF65-F5344CB8AC3E}">
        <p14:creationId xmlns:p14="http://schemas.microsoft.com/office/powerpoint/2010/main" val="1211943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93396AF45723745981FC7E6B95EC167" ma:contentTypeVersion="16" ma:contentTypeDescription="Create a new document." ma:contentTypeScope="" ma:versionID="6c131a16bdff321e4935870a303ffa82">
  <xsd:schema xmlns:xsd="http://www.w3.org/2001/XMLSchema" xmlns:xs="http://www.w3.org/2001/XMLSchema" xmlns:p="http://schemas.microsoft.com/office/2006/metadata/properties" xmlns:ns2="4350205a-96f3-4995-865d-2659d1c50401" xmlns:ns3="0b1344b2-b54e-43bf-a48a-0aa1592e4642" targetNamespace="http://schemas.microsoft.com/office/2006/metadata/properties" ma:root="true" ma:fieldsID="1fb53af4194cf5c4b6e4e5f75396b132" ns2:_="" ns3:_="">
    <xsd:import namespace="4350205a-96f3-4995-865d-2659d1c50401"/>
    <xsd:import namespace="0b1344b2-b54e-43bf-a48a-0aa1592e4642"/>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3:SharedWithUsers" minOccurs="0"/>
                <xsd:element ref="ns3:SharedWithDetails" minOccurs="0"/>
                <xsd:element ref="ns2:MediaServiceGenerationTime" minOccurs="0"/>
                <xsd:element ref="ns2:MediaServiceEventHashCode" minOccurs="0"/>
                <xsd:element ref="ns2:MediaLengthInSeconds" minOccurs="0"/>
                <xsd:element ref="ns2:MediaServiceDateTaken" minOccurs="0"/>
                <xsd:element ref="ns2:MediaServiceLocation" minOccurs="0"/>
                <xsd:element ref="ns2:lcf76f155ced4ddcb4097134ff3c332f" minOccurs="0"/>
                <xsd:element ref="ns3:TaxCatchAll" minOccurs="0"/>
                <xsd:element ref="ns2:MediaServiceOCR"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350205a-96f3-4995-865d-2659d1c5040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Location" ma:index="17" nillable="true" ma:displayName="Location" ma:indexed="true" ma:internalName="MediaServiceLocation"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5a303d7a-488f-49c3-89c7-4a7205a84420"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b1344b2-b54e-43bf-a48a-0aa1592e4642"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3bb6ff06-564a-458d-90ff-91ca8989dca5}" ma:internalName="TaxCatchAll" ma:showField="CatchAllData" ma:web="0b1344b2-b54e-43bf-a48a-0aa1592e464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4350205a-96f3-4995-865d-2659d1c50401">
      <Terms xmlns="http://schemas.microsoft.com/office/infopath/2007/PartnerControls"/>
    </lcf76f155ced4ddcb4097134ff3c332f>
    <TaxCatchAll xmlns="0b1344b2-b54e-43bf-a48a-0aa1592e4642" xsi:nil="true"/>
  </documentManagement>
</p:properties>
</file>

<file path=customXml/itemProps1.xml><?xml version="1.0" encoding="utf-8"?>
<ds:datastoreItem xmlns:ds="http://schemas.openxmlformats.org/officeDocument/2006/customXml" ds:itemID="{2BC8A313-B5E1-4B96-9F90-197294A0B028}"/>
</file>

<file path=customXml/itemProps2.xml><?xml version="1.0" encoding="utf-8"?>
<ds:datastoreItem xmlns:ds="http://schemas.openxmlformats.org/officeDocument/2006/customXml" ds:itemID="{94628B83-6EF3-40DB-9EBE-B95A3C4E1B99}"/>
</file>

<file path=customXml/itemProps3.xml><?xml version="1.0" encoding="utf-8"?>
<ds:datastoreItem xmlns:ds="http://schemas.openxmlformats.org/officeDocument/2006/customXml" ds:itemID="{AA691787-BDBE-4053-953B-669F2D68687E}"/>
</file>

<file path=docProps/app.xml><?xml version="1.0" encoding="utf-8"?>
<Properties xmlns="http://schemas.openxmlformats.org/officeDocument/2006/extended-properties" xmlns:vt="http://schemas.openxmlformats.org/officeDocument/2006/docPropsVTypes">
  <TotalTime>475</TotalTime>
  <Words>882</Words>
  <Application>Microsoft Office PowerPoint</Application>
  <PresentationFormat>Widescreen</PresentationFormat>
  <Paragraphs>52</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Comic Sans MS</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Nicola Watson</dc:creator>
  <cp:lastModifiedBy>Hannah Taylor</cp:lastModifiedBy>
  <cp:revision>17</cp:revision>
  <dcterms:created xsi:type="dcterms:W3CDTF">2024-03-19T17:25:17Z</dcterms:created>
  <dcterms:modified xsi:type="dcterms:W3CDTF">2025-03-25T18:12:35Z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0x010100393396AF45723745981FC7E6B95EC167</vt:lpwstr>
  </property>
</Properties>
</file>