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
  </p:notesMasterIdLst>
  <p:sldIdLst>
    <p:sldId id="256" r:id="rId5"/>
    <p:sldId id="257" r:id="rId6"/>
    <p:sldId id="258"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C380CF-7BDD-40B2-ADDD-21F6D51395D7}" type="datetimeFigureOut">
              <a:rPr lang="en-GB" smtClean="0"/>
              <a:t>21/05/2026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D45AFA-0080-446C-BEAB-B08D65204AB0}" type="slidenum">
              <a:rPr lang="en-GB" smtClean="0"/>
              <a:t>‹#›</a:t>
            </a:fld>
            <a:endParaRPr lang="en-GB"/>
          </a:p>
        </p:txBody>
      </p:sp>
    </p:spTree>
    <p:extLst>
      <p:ext uri="{BB962C8B-B14F-4D97-AF65-F5344CB8AC3E}">
        <p14:creationId xmlns:p14="http://schemas.microsoft.com/office/powerpoint/2010/main" val="514789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D45AFA-0080-446C-BEAB-B08D65204AB0}" type="slidenum">
              <a:rPr lang="en-GB" smtClean="0"/>
              <a:t>1</a:t>
            </a:fld>
            <a:endParaRPr lang="en-GB"/>
          </a:p>
        </p:txBody>
      </p:sp>
    </p:spTree>
    <p:extLst>
      <p:ext uri="{BB962C8B-B14F-4D97-AF65-F5344CB8AC3E}">
        <p14:creationId xmlns:p14="http://schemas.microsoft.com/office/powerpoint/2010/main" val="726786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7B7E6-E3E7-4721-A373-0FF02E1A53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29489F1-0FAE-469D-BFF3-0BC1E9E95B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B27A68-23C2-4658-9D4C-F3C8E14A3D8A}"/>
              </a:ext>
            </a:extLst>
          </p:cNvPr>
          <p:cNvSpPr>
            <a:spLocks noGrp="1"/>
          </p:cNvSpPr>
          <p:nvPr>
            <p:ph type="dt" sz="half" idx="10"/>
          </p:nvPr>
        </p:nvSpPr>
        <p:spPr/>
        <p:txBody>
          <a:bodyPr/>
          <a:lstStyle/>
          <a:p>
            <a:fld id="{BC85007B-27CD-4218-B853-A5016FD22C14}" type="datetimeFigureOut">
              <a:rPr lang="en-GB" smtClean="0"/>
              <a:t>21/05/2026</a:t>
            </a:fld>
            <a:endParaRPr lang="en-GB"/>
          </a:p>
        </p:txBody>
      </p:sp>
      <p:sp>
        <p:nvSpPr>
          <p:cNvPr id="5" name="Footer Placeholder 4">
            <a:extLst>
              <a:ext uri="{FF2B5EF4-FFF2-40B4-BE49-F238E27FC236}">
                <a16:creationId xmlns:a16="http://schemas.microsoft.com/office/drawing/2014/main" id="{C524FD6B-0198-4CD4-A084-044A9BA29C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5E85D5-8481-4B14-BA18-BB27C980E6AF}"/>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4070317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16C20-269B-44E0-AB3D-AF0D0B5214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E90DE3-EA46-4DF2-BC30-443CA5DA6AD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0D18B6-D5E9-4A14-8D08-1B8C4294D232}"/>
              </a:ext>
            </a:extLst>
          </p:cNvPr>
          <p:cNvSpPr>
            <a:spLocks noGrp="1"/>
          </p:cNvSpPr>
          <p:nvPr>
            <p:ph type="dt" sz="half" idx="10"/>
          </p:nvPr>
        </p:nvSpPr>
        <p:spPr/>
        <p:txBody>
          <a:bodyPr/>
          <a:lstStyle/>
          <a:p>
            <a:fld id="{BC85007B-27CD-4218-B853-A5016FD22C14}" type="datetimeFigureOut">
              <a:rPr lang="en-GB" smtClean="0"/>
              <a:t>21/05/2026</a:t>
            </a:fld>
            <a:endParaRPr lang="en-GB"/>
          </a:p>
        </p:txBody>
      </p:sp>
      <p:sp>
        <p:nvSpPr>
          <p:cNvPr id="5" name="Footer Placeholder 4">
            <a:extLst>
              <a:ext uri="{FF2B5EF4-FFF2-40B4-BE49-F238E27FC236}">
                <a16:creationId xmlns:a16="http://schemas.microsoft.com/office/drawing/2014/main" id="{6E2A56A8-86E9-44AA-A786-62309E7241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CF810E-1A1E-49F5-975F-9D74F191C776}"/>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775962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BADC1-D79B-46B3-8837-0ACDDC6134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5D2DA8-44C9-48C0-A204-C1A4F16579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5C9EFC-D8E9-42FD-B80C-E3162ECCE81B}"/>
              </a:ext>
            </a:extLst>
          </p:cNvPr>
          <p:cNvSpPr>
            <a:spLocks noGrp="1"/>
          </p:cNvSpPr>
          <p:nvPr>
            <p:ph type="dt" sz="half" idx="10"/>
          </p:nvPr>
        </p:nvSpPr>
        <p:spPr/>
        <p:txBody>
          <a:bodyPr/>
          <a:lstStyle/>
          <a:p>
            <a:fld id="{BC85007B-27CD-4218-B853-A5016FD22C14}" type="datetimeFigureOut">
              <a:rPr lang="en-GB" smtClean="0"/>
              <a:t>21/05/2026</a:t>
            </a:fld>
            <a:endParaRPr lang="en-GB"/>
          </a:p>
        </p:txBody>
      </p:sp>
      <p:sp>
        <p:nvSpPr>
          <p:cNvPr id="5" name="Footer Placeholder 4">
            <a:extLst>
              <a:ext uri="{FF2B5EF4-FFF2-40B4-BE49-F238E27FC236}">
                <a16:creationId xmlns:a16="http://schemas.microsoft.com/office/drawing/2014/main" id="{20ADBC81-8B9D-49F3-89C3-8F3748FFCA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77ECA5-B227-4921-984D-9F46F798E2D9}"/>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562020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E48CB-0699-417D-A678-D79B49218B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4EE420-13C2-4B34-8E3A-7DA8FE1820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B8E7B3-4899-4DCD-BC9B-EAE0139AD4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2B45158-0F31-414B-AD23-A93AB9497614}"/>
              </a:ext>
            </a:extLst>
          </p:cNvPr>
          <p:cNvSpPr>
            <a:spLocks noGrp="1"/>
          </p:cNvSpPr>
          <p:nvPr>
            <p:ph type="dt" sz="half" idx="10"/>
          </p:nvPr>
        </p:nvSpPr>
        <p:spPr/>
        <p:txBody>
          <a:bodyPr/>
          <a:lstStyle/>
          <a:p>
            <a:fld id="{BC85007B-27CD-4218-B853-A5016FD22C14}" type="datetimeFigureOut">
              <a:rPr lang="en-GB" smtClean="0"/>
              <a:t>21/05/2026</a:t>
            </a:fld>
            <a:endParaRPr lang="en-GB"/>
          </a:p>
        </p:txBody>
      </p:sp>
      <p:sp>
        <p:nvSpPr>
          <p:cNvPr id="6" name="Footer Placeholder 5">
            <a:extLst>
              <a:ext uri="{FF2B5EF4-FFF2-40B4-BE49-F238E27FC236}">
                <a16:creationId xmlns:a16="http://schemas.microsoft.com/office/drawing/2014/main" id="{EB88BF86-2B95-4ADE-B9B6-85682AD681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8DAF2B-9D81-41C6-8738-D7275870E3C1}"/>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491848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BC9BF-D5F7-4416-80E5-9F39EE4F327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F0EF2E-16D4-4A34-8333-EDD8613109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21511B-1AA9-479D-94AC-906DBC6217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7BBDFF-8BBE-48CE-9761-E58BA1B6B3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55B561-B7B5-4922-8631-6AB9A28B92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1E93A45-09B3-462D-A1F6-A82FEB045EF9}"/>
              </a:ext>
            </a:extLst>
          </p:cNvPr>
          <p:cNvSpPr>
            <a:spLocks noGrp="1"/>
          </p:cNvSpPr>
          <p:nvPr>
            <p:ph type="dt" sz="half" idx="10"/>
          </p:nvPr>
        </p:nvSpPr>
        <p:spPr/>
        <p:txBody>
          <a:bodyPr/>
          <a:lstStyle/>
          <a:p>
            <a:fld id="{BC85007B-27CD-4218-B853-A5016FD22C14}" type="datetimeFigureOut">
              <a:rPr lang="en-GB" smtClean="0"/>
              <a:t>21/05/2026</a:t>
            </a:fld>
            <a:endParaRPr lang="en-GB"/>
          </a:p>
        </p:txBody>
      </p:sp>
      <p:sp>
        <p:nvSpPr>
          <p:cNvPr id="8" name="Footer Placeholder 7">
            <a:extLst>
              <a:ext uri="{FF2B5EF4-FFF2-40B4-BE49-F238E27FC236}">
                <a16:creationId xmlns:a16="http://schemas.microsoft.com/office/drawing/2014/main" id="{C8BE8A93-11E9-4871-9896-A54019F7DD2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190B96-2282-4AE0-9EA5-F4C6BF3C3DFB}"/>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69413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28D98-DE87-4789-B0D3-A08E20D6485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78A93C0-466B-41FC-B04D-571C62E37D56}"/>
              </a:ext>
            </a:extLst>
          </p:cNvPr>
          <p:cNvSpPr>
            <a:spLocks noGrp="1"/>
          </p:cNvSpPr>
          <p:nvPr>
            <p:ph type="dt" sz="half" idx="10"/>
          </p:nvPr>
        </p:nvSpPr>
        <p:spPr/>
        <p:txBody>
          <a:bodyPr/>
          <a:lstStyle/>
          <a:p>
            <a:fld id="{BC85007B-27CD-4218-B853-A5016FD22C14}" type="datetimeFigureOut">
              <a:rPr lang="en-GB" smtClean="0"/>
              <a:t>21/05/2026</a:t>
            </a:fld>
            <a:endParaRPr lang="en-GB"/>
          </a:p>
        </p:txBody>
      </p:sp>
      <p:sp>
        <p:nvSpPr>
          <p:cNvPr id="4" name="Footer Placeholder 3">
            <a:extLst>
              <a:ext uri="{FF2B5EF4-FFF2-40B4-BE49-F238E27FC236}">
                <a16:creationId xmlns:a16="http://schemas.microsoft.com/office/drawing/2014/main" id="{D59A51AA-AD07-46DB-B5E7-ED3CDA7533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0479FB-91A3-414D-AA9E-9F5FEFDEFDEA}"/>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10032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42A34E-C474-4C48-A93E-F2B54A900349}"/>
              </a:ext>
            </a:extLst>
          </p:cNvPr>
          <p:cNvSpPr>
            <a:spLocks noGrp="1"/>
          </p:cNvSpPr>
          <p:nvPr>
            <p:ph type="dt" sz="half" idx="10"/>
          </p:nvPr>
        </p:nvSpPr>
        <p:spPr/>
        <p:txBody>
          <a:bodyPr/>
          <a:lstStyle/>
          <a:p>
            <a:fld id="{BC85007B-27CD-4218-B853-A5016FD22C14}" type="datetimeFigureOut">
              <a:rPr lang="en-GB" smtClean="0"/>
              <a:t>21/05/2026</a:t>
            </a:fld>
            <a:endParaRPr lang="en-GB"/>
          </a:p>
        </p:txBody>
      </p:sp>
      <p:sp>
        <p:nvSpPr>
          <p:cNvPr id="3" name="Footer Placeholder 2">
            <a:extLst>
              <a:ext uri="{FF2B5EF4-FFF2-40B4-BE49-F238E27FC236}">
                <a16:creationId xmlns:a16="http://schemas.microsoft.com/office/drawing/2014/main" id="{4130F34F-736C-4EC6-85C0-D7ED85B2D3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D9B22C0-4E8A-4821-877E-D706CC800E4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859531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C3BE-EA91-4DDB-8EE8-304D1A6BEE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E89F22E-F054-424A-923B-AD45CA7370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FA5AECC-4314-4E0F-A840-B288E16FD7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5BE847-4342-4DF1-A9B7-BBDCFC9FEA5A}"/>
              </a:ext>
            </a:extLst>
          </p:cNvPr>
          <p:cNvSpPr>
            <a:spLocks noGrp="1"/>
          </p:cNvSpPr>
          <p:nvPr>
            <p:ph type="dt" sz="half" idx="10"/>
          </p:nvPr>
        </p:nvSpPr>
        <p:spPr/>
        <p:txBody>
          <a:bodyPr/>
          <a:lstStyle/>
          <a:p>
            <a:fld id="{BC85007B-27CD-4218-B853-A5016FD22C14}" type="datetimeFigureOut">
              <a:rPr lang="en-GB" smtClean="0"/>
              <a:t>21/05/2026</a:t>
            </a:fld>
            <a:endParaRPr lang="en-GB"/>
          </a:p>
        </p:txBody>
      </p:sp>
      <p:sp>
        <p:nvSpPr>
          <p:cNvPr id="6" name="Footer Placeholder 5">
            <a:extLst>
              <a:ext uri="{FF2B5EF4-FFF2-40B4-BE49-F238E27FC236}">
                <a16:creationId xmlns:a16="http://schemas.microsoft.com/office/drawing/2014/main" id="{FD946A21-5362-4C2C-84A0-F999E960A0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AB9A5B-B5B8-49E7-B0E1-54C5B24F7F68}"/>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2736999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2E65C-B277-47AE-9D5D-03957B56E8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9BB803-703C-489C-8576-80B3970448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A5529E-24E5-4CCC-90B7-087F839A81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6B34CF-E351-4BAC-B623-D0771AB2DFE8}"/>
              </a:ext>
            </a:extLst>
          </p:cNvPr>
          <p:cNvSpPr>
            <a:spLocks noGrp="1"/>
          </p:cNvSpPr>
          <p:nvPr>
            <p:ph type="dt" sz="half" idx="10"/>
          </p:nvPr>
        </p:nvSpPr>
        <p:spPr/>
        <p:txBody>
          <a:bodyPr/>
          <a:lstStyle/>
          <a:p>
            <a:fld id="{BC85007B-27CD-4218-B853-A5016FD22C14}" type="datetimeFigureOut">
              <a:rPr lang="en-GB" smtClean="0"/>
              <a:t>21/05/2026</a:t>
            </a:fld>
            <a:endParaRPr lang="en-GB"/>
          </a:p>
        </p:txBody>
      </p:sp>
      <p:sp>
        <p:nvSpPr>
          <p:cNvPr id="6" name="Footer Placeholder 5">
            <a:extLst>
              <a:ext uri="{FF2B5EF4-FFF2-40B4-BE49-F238E27FC236}">
                <a16:creationId xmlns:a16="http://schemas.microsoft.com/office/drawing/2014/main" id="{17A103FB-CDA3-4287-8CA8-49E24D9DD0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14752B-8F5C-4CA1-9AB3-00DB32F539B3}"/>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517933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9AC8D-76FA-4B26-B02C-789DA0A9CA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BD6326-4823-49F4-BA8C-877217B690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DB8829-A7FD-45DB-89BB-D5B842B5C24C}"/>
              </a:ext>
            </a:extLst>
          </p:cNvPr>
          <p:cNvSpPr>
            <a:spLocks noGrp="1"/>
          </p:cNvSpPr>
          <p:nvPr>
            <p:ph type="dt" sz="half" idx="10"/>
          </p:nvPr>
        </p:nvSpPr>
        <p:spPr/>
        <p:txBody>
          <a:bodyPr/>
          <a:lstStyle/>
          <a:p>
            <a:fld id="{BC85007B-27CD-4218-B853-A5016FD22C14}" type="datetimeFigureOut">
              <a:rPr lang="en-GB" smtClean="0"/>
              <a:t>21/05/2026</a:t>
            </a:fld>
            <a:endParaRPr lang="en-GB"/>
          </a:p>
        </p:txBody>
      </p:sp>
      <p:sp>
        <p:nvSpPr>
          <p:cNvPr id="5" name="Footer Placeholder 4">
            <a:extLst>
              <a:ext uri="{FF2B5EF4-FFF2-40B4-BE49-F238E27FC236}">
                <a16:creationId xmlns:a16="http://schemas.microsoft.com/office/drawing/2014/main" id="{4294D3FF-E4AF-470B-9BC6-998D9D8A77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D9A59C-2316-4955-A7A5-03868A28745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232914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76D426-DF39-40E6-BAA7-57C2843685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93FC82-58CD-49DA-B2A3-38A746E01C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F6358F-47F5-482A-AB9C-09308EB71182}"/>
              </a:ext>
            </a:extLst>
          </p:cNvPr>
          <p:cNvSpPr>
            <a:spLocks noGrp="1"/>
          </p:cNvSpPr>
          <p:nvPr>
            <p:ph type="dt" sz="half" idx="10"/>
          </p:nvPr>
        </p:nvSpPr>
        <p:spPr/>
        <p:txBody>
          <a:bodyPr/>
          <a:lstStyle/>
          <a:p>
            <a:fld id="{BC85007B-27CD-4218-B853-A5016FD22C14}" type="datetimeFigureOut">
              <a:rPr lang="en-GB" smtClean="0"/>
              <a:t>21/05/2026</a:t>
            </a:fld>
            <a:endParaRPr lang="en-GB"/>
          </a:p>
        </p:txBody>
      </p:sp>
      <p:sp>
        <p:nvSpPr>
          <p:cNvPr id="5" name="Footer Placeholder 4">
            <a:extLst>
              <a:ext uri="{FF2B5EF4-FFF2-40B4-BE49-F238E27FC236}">
                <a16:creationId xmlns:a16="http://schemas.microsoft.com/office/drawing/2014/main" id="{AA43F320-6088-4028-8D47-3CB9F02D2E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55403D-36F2-489B-ADF8-92B1CB6A41DE}"/>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71127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9BA299-D752-413D-A458-162D671D24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6E3D85-1B14-4B96-A02D-D42F85A130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5475B3-729F-4128-A0E5-B68A66E97A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5007B-27CD-4218-B853-A5016FD22C14}" type="datetimeFigureOut">
              <a:rPr lang="en-GB" smtClean="0"/>
              <a:t>21/05/2026</a:t>
            </a:fld>
            <a:endParaRPr lang="en-GB"/>
          </a:p>
        </p:txBody>
      </p:sp>
      <p:sp>
        <p:nvSpPr>
          <p:cNvPr id="5" name="Footer Placeholder 4">
            <a:extLst>
              <a:ext uri="{FF2B5EF4-FFF2-40B4-BE49-F238E27FC236}">
                <a16:creationId xmlns:a16="http://schemas.microsoft.com/office/drawing/2014/main" id="{FB4D7B47-D1A8-4340-A228-FD1A9F726A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EC30E8-880F-4155-A2E9-B4ADA77CC3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DA6780-3C53-49EC-8DF5-0D572F4FC077}" type="slidenum">
              <a:rPr lang="en-GB" smtClean="0"/>
              <a:t>‹#›</a:t>
            </a:fld>
            <a:endParaRPr lang="en-GB"/>
          </a:p>
        </p:txBody>
      </p:sp>
    </p:spTree>
    <p:extLst>
      <p:ext uri="{BB962C8B-B14F-4D97-AF65-F5344CB8AC3E}">
        <p14:creationId xmlns:p14="http://schemas.microsoft.com/office/powerpoint/2010/main" val="1333973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a:extLst>
              <a:ext uri="{FF2B5EF4-FFF2-40B4-BE49-F238E27FC236}">
                <a16:creationId xmlns:a16="http://schemas.microsoft.com/office/drawing/2014/main" id="{ED5A5844-61FE-4914-8695-A32E87ED3276}"/>
              </a:ext>
            </a:extLst>
          </p:cNvPr>
          <p:cNvSpPr/>
          <p:nvPr/>
        </p:nvSpPr>
        <p:spPr>
          <a:xfrm>
            <a:off x="4854481" y="1491639"/>
            <a:ext cx="2070003" cy="1848278"/>
          </a:xfrm>
          <a:prstGeom prst="cloud">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68B3081-B831-43F0-93DB-30E31CF3561C}"/>
              </a:ext>
            </a:extLst>
          </p:cNvPr>
          <p:cNvSpPr txBox="1"/>
          <p:nvPr/>
        </p:nvSpPr>
        <p:spPr>
          <a:xfrm>
            <a:off x="4734113" y="1862769"/>
            <a:ext cx="2198868" cy="954107"/>
          </a:xfrm>
          <a:prstGeom prst="rect">
            <a:avLst/>
          </a:prstGeom>
          <a:noFill/>
        </p:spPr>
        <p:txBody>
          <a:bodyPr wrap="square" rtlCol="0">
            <a:spAutoFit/>
          </a:bodyPr>
          <a:lstStyle/>
          <a:p>
            <a:pPr algn="ctr"/>
            <a:r>
              <a:rPr lang="en-GB" sz="1400" dirty="0">
                <a:solidFill>
                  <a:srgbClr val="002060"/>
                </a:solidFill>
                <a:latin typeface="Comic Sans MS" panose="030F0702030302020204" pitchFamily="66" charset="0"/>
              </a:rPr>
              <a:t>Reception</a:t>
            </a:r>
          </a:p>
          <a:p>
            <a:pPr algn="ctr"/>
            <a:r>
              <a:rPr lang="en-GB" sz="1400" dirty="0">
                <a:solidFill>
                  <a:srgbClr val="002060"/>
                </a:solidFill>
                <a:latin typeface="Comic Sans MS" panose="030F0702030302020204" pitchFamily="66" charset="0"/>
              </a:rPr>
              <a:t>Summer 2</a:t>
            </a:r>
          </a:p>
          <a:p>
            <a:pPr algn="ctr"/>
            <a:r>
              <a:rPr lang="en-GB" sz="1400" dirty="0">
                <a:solidFill>
                  <a:schemeClr val="accent1">
                    <a:lumMod val="50000"/>
                  </a:schemeClr>
                </a:solidFill>
                <a:latin typeface="Comic Sans MS" panose="030F0702030302020204" pitchFamily="66" charset="0"/>
                <a:ea typeface="Calibri" panose="020F0502020204030204" pitchFamily="34" charset="0"/>
                <a:cs typeface="Times New Roman" panose="02020603050405020304" pitchFamily="18" charset="0"/>
              </a:rPr>
              <a:t>The Big Wide </a:t>
            </a:r>
          </a:p>
          <a:p>
            <a:pPr algn="ctr"/>
            <a:r>
              <a:rPr lang="en-GB" sz="1400" dirty="0">
                <a:solidFill>
                  <a:schemeClr val="accent1">
                    <a:lumMod val="50000"/>
                  </a:schemeClr>
                </a:solidFill>
                <a:latin typeface="Comic Sans MS" panose="030F0702030302020204" pitchFamily="66" charset="0"/>
                <a:ea typeface="Calibri" panose="020F0502020204030204" pitchFamily="34" charset="0"/>
                <a:cs typeface="Times New Roman" panose="02020603050405020304" pitchFamily="18" charset="0"/>
              </a:rPr>
              <a:t>World</a:t>
            </a:r>
            <a:endParaRPr lang="en-GB" sz="1600" dirty="0">
              <a:solidFill>
                <a:schemeClr val="accent1">
                  <a:lumMod val="50000"/>
                </a:schemeClr>
              </a:solidFill>
              <a:latin typeface="Comic Sans MS" panose="030F0702030302020204" pitchFamily="66" charset="0"/>
            </a:endParaRPr>
          </a:p>
        </p:txBody>
      </p:sp>
      <p:pic>
        <p:nvPicPr>
          <p:cNvPr id="8" name="Picture 7">
            <a:extLst>
              <a:ext uri="{FF2B5EF4-FFF2-40B4-BE49-F238E27FC236}">
                <a16:creationId xmlns:a16="http://schemas.microsoft.com/office/drawing/2014/main" id="{44B5DF46-BE98-4572-83B9-9C463EF76FB8}"/>
              </a:ext>
            </a:extLst>
          </p:cNvPr>
          <p:cNvPicPr/>
          <p:nvPr/>
        </p:nvPicPr>
        <p:blipFill>
          <a:blip r:embed="rId3">
            <a:extLst>
              <a:ext uri="{28A0092B-C50C-407E-A947-70E740481C1C}">
                <a14:useLocalDpi xmlns:a14="http://schemas.microsoft.com/office/drawing/2010/main" val="0"/>
              </a:ext>
            </a:extLst>
          </a:blip>
          <a:stretch>
            <a:fillRect/>
          </a:stretch>
        </p:blipFill>
        <p:spPr>
          <a:xfrm>
            <a:off x="4631690" y="-45792"/>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3">
            <a:extLst>
              <a:ext uri="{28A0092B-C50C-407E-A947-70E740481C1C}">
                <a14:useLocalDpi xmlns:a14="http://schemas.microsoft.com/office/drawing/2010/main" val="0"/>
              </a:ext>
            </a:extLst>
          </a:blip>
          <a:stretch>
            <a:fillRect/>
          </a:stretch>
        </p:blipFill>
        <p:spPr>
          <a:xfrm rot="10800000">
            <a:off x="0" y="5975908"/>
            <a:ext cx="7560310" cy="882092"/>
          </a:xfrm>
          <a:prstGeom prst="rect">
            <a:avLst/>
          </a:prstGeom>
        </p:spPr>
      </p:pic>
      <p:sp>
        <p:nvSpPr>
          <p:cNvPr id="10" name="TextBox 9">
            <a:extLst>
              <a:ext uri="{FF2B5EF4-FFF2-40B4-BE49-F238E27FC236}">
                <a16:creationId xmlns:a16="http://schemas.microsoft.com/office/drawing/2014/main" id="{6AF66684-0F8F-4687-AF45-D2504C1FB521}"/>
              </a:ext>
            </a:extLst>
          </p:cNvPr>
          <p:cNvSpPr txBox="1"/>
          <p:nvPr/>
        </p:nvSpPr>
        <p:spPr>
          <a:xfrm>
            <a:off x="96274" y="133969"/>
            <a:ext cx="4837676" cy="2831544"/>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Literacy</a:t>
            </a:r>
          </a:p>
          <a:p>
            <a:r>
              <a:rPr lang="en-GB" sz="1100" dirty="0">
                <a:solidFill>
                  <a:srgbClr val="002060"/>
                </a:solidFill>
                <a:latin typeface="Comic Sans MS" panose="030F0702030302020204" pitchFamily="66" charset="0"/>
              </a:rPr>
              <a:t>This half term we will focus on three key texts: </a:t>
            </a:r>
            <a:r>
              <a:rPr lang="en-GB" sz="1100" i="1" dirty="0">
                <a:solidFill>
                  <a:srgbClr val="002060"/>
                </a:solidFill>
                <a:latin typeface="Comic Sans MS" panose="030F0702030302020204" pitchFamily="66" charset="0"/>
              </a:rPr>
              <a:t>The Snail and the Whale, Pirates love underpants, Sharing a Shell. </a:t>
            </a:r>
            <a:r>
              <a:rPr lang="en-GB" sz="1100" dirty="0">
                <a:solidFill>
                  <a:srgbClr val="002060"/>
                </a:solidFill>
                <a:latin typeface="Comic Sans MS" panose="030F0702030302020204" pitchFamily="66" charset="0"/>
              </a:rPr>
              <a:t>Each story will be explored in depth over one or two weeks, allowing children to learn and use new vocabulary, songs, and story language linked to the text. Through regular book talk sessions, children will develop their communication and language skills by listening attentively, responding to questions, and sharing their ideas.</a:t>
            </a:r>
          </a:p>
          <a:p>
            <a:endParaRPr lang="en-GB" sz="1100" dirty="0">
              <a:solidFill>
                <a:srgbClr val="002060"/>
              </a:solidFill>
              <a:latin typeface="Comic Sans MS" panose="030F0702030302020204" pitchFamily="66" charset="0"/>
            </a:endParaRPr>
          </a:p>
          <a:p>
            <a:r>
              <a:rPr lang="en-GB" sz="1100" dirty="0">
                <a:solidFill>
                  <a:srgbClr val="002060"/>
                </a:solidFill>
                <a:latin typeface="Comic Sans MS" panose="030F0702030302020204" pitchFamily="66" charset="0"/>
              </a:rPr>
              <a:t>Writing opportunities will be closely linked to our focus texts. Children will continue to practise letter formation, begin to write recognisable letters, and use their developing phonics knowledge to write words and simple sentences. They will also build confidence in recalling and retelling stories children will become confident communicators and early writers while fostering a love of stories.</a:t>
            </a:r>
          </a:p>
          <a:p>
            <a:pPr algn="l" rtl="0" fontAlgn="base"/>
            <a:endParaRPr lang="en-GB" sz="1200" u="sng" dirty="0">
              <a:solidFill>
                <a:srgbClr val="002060"/>
              </a:solidFill>
              <a:latin typeface="Comic Sans MS" panose="030F0702030302020204" pitchFamily="66" charset="0"/>
            </a:endParaRPr>
          </a:p>
        </p:txBody>
      </p:sp>
      <p:sp>
        <p:nvSpPr>
          <p:cNvPr id="13" name="TextBox 12">
            <a:extLst>
              <a:ext uri="{FF2B5EF4-FFF2-40B4-BE49-F238E27FC236}">
                <a16:creationId xmlns:a16="http://schemas.microsoft.com/office/drawing/2014/main" id="{613A9AE8-DE2F-46B4-B26E-41005A1DA50C}"/>
              </a:ext>
            </a:extLst>
          </p:cNvPr>
          <p:cNvSpPr txBox="1"/>
          <p:nvPr/>
        </p:nvSpPr>
        <p:spPr>
          <a:xfrm>
            <a:off x="7046404" y="913808"/>
            <a:ext cx="5032173" cy="2477601"/>
          </a:xfrm>
          <a:prstGeom prst="rect">
            <a:avLst/>
          </a:prstGeom>
          <a:noFill/>
        </p:spPr>
        <p:txBody>
          <a:bodyPr wrap="square" rtlCol="0">
            <a:spAutoFit/>
          </a:bodyPr>
          <a:lstStyle/>
          <a:p>
            <a:r>
              <a:rPr lang="en-US" sz="1200" b="1" u="sng" dirty="0">
                <a:solidFill>
                  <a:srgbClr val="002060"/>
                </a:solidFill>
                <a:latin typeface="Comic Sans MS" panose="030F0702030302020204" pitchFamily="66" charset="0"/>
              </a:rPr>
              <a:t>Mathematics</a:t>
            </a:r>
            <a:endParaRPr lang="en-GB" sz="1200" b="1" u="sng" dirty="0">
              <a:solidFill>
                <a:srgbClr val="002060"/>
              </a:solidFill>
              <a:latin typeface="Comic Sans MS" panose="030F0702030302020204" pitchFamily="66" charset="0"/>
            </a:endParaRPr>
          </a:p>
          <a:p>
            <a:r>
              <a:rPr lang="en-GB" sz="1100" dirty="0">
                <a:solidFill>
                  <a:srgbClr val="002060"/>
                </a:solidFill>
                <a:latin typeface="Comic Sans MS" panose="030F0702030302020204" pitchFamily="66" charset="0"/>
              </a:rPr>
              <a:t>This half-term we will continue to learn new skills during daily inputs. We will develop these new concepts further during focused adult-led group times.  We will revisited prior learning and continue with the days of the week and months of the year on a daily basis. The provision in our maths area will also support children to apply their new knowledge. The children will learn:</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odd and even numbers</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Number bonds</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Counting in 2s, 5s and 10s</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Addition and subtraction</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Ordering numbers beyond 10</a:t>
            </a:r>
          </a:p>
          <a:p>
            <a:pPr marL="171450" indent="-171450">
              <a:buFont typeface="Arial" panose="020B0604020202020204" pitchFamily="34" charset="0"/>
              <a:buChar char="•"/>
            </a:pPr>
            <a:endParaRPr lang="en-GB" sz="1100" b="0" i="0" dirty="0">
              <a:solidFill>
                <a:srgbClr val="002060"/>
              </a:solidFill>
              <a:effectLst/>
              <a:latin typeface="Comic Sans MS" panose="030F0702030302020204" pitchFamily="66" charset="0"/>
            </a:endParaRPr>
          </a:p>
          <a:p>
            <a:pPr marL="171450" indent="-171450">
              <a:buFont typeface="Arial" panose="020B0604020202020204" pitchFamily="34" charset="0"/>
              <a:buChar char="•"/>
            </a:pPr>
            <a:endParaRPr lang="en-GB" sz="1100" dirty="0">
              <a:solidFill>
                <a:srgbClr val="002060"/>
              </a:solidFill>
              <a:latin typeface="Comic Sans MS" panose="030F0702030302020204" pitchFamily="66" charset="0"/>
            </a:endParaRPr>
          </a:p>
        </p:txBody>
      </p:sp>
      <p:sp>
        <p:nvSpPr>
          <p:cNvPr id="17" name="TextBox 16">
            <a:extLst>
              <a:ext uri="{FF2B5EF4-FFF2-40B4-BE49-F238E27FC236}">
                <a16:creationId xmlns:a16="http://schemas.microsoft.com/office/drawing/2014/main" id="{1CA17D46-0723-4C1A-9043-6E828BF59CD6}"/>
              </a:ext>
            </a:extLst>
          </p:cNvPr>
          <p:cNvSpPr txBox="1"/>
          <p:nvPr/>
        </p:nvSpPr>
        <p:spPr>
          <a:xfrm>
            <a:off x="6979670" y="3247318"/>
            <a:ext cx="5032173" cy="1569660"/>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Personal, Social and Emotional Development</a:t>
            </a:r>
          </a:p>
          <a:p>
            <a:r>
              <a:rPr lang="en-GB" sz="1200" dirty="0">
                <a:solidFill>
                  <a:srgbClr val="002060"/>
                </a:solidFill>
                <a:latin typeface="Comic Sans MS" panose="030F0702030302020204" pitchFamily="66" charset="0"/>
              </a:rPr>
              <a:t>We will continue to provide opportunities for children to </a:t>
            </a:r>
            <a:r>
              <a:rPr lang="en-GB" sz="1200" b="0" i="0" dirty="0">
                <a:solidFill>
                  <a:srgbClr val="002060"/>
                </a:solidFill>
                <a:effectLst/>
                <a:latin typeface="Comic Sans MS" panose="030F0702030302020204" pitchFamily="66" charset="0"/>
              </a:rPr>
              <a:t>develop a positive sense of themselves and others, to form positive relationships and develop respect for others, to develop social skills and learn how to manage their feelings, to understand appropriate behaviour, and to have confidence in their own abilities.  </a:t>
            </a:r>
            <a:r>
              <a:rPr lang="en-GB" sz="1200" dirty="0">
                <a:solidFill>
                  <a:srgbClr val="002060"/>
                </a:solidFill>
                <a:latin typeface="Comic Sans MS" panose="030F0702030302020204" pitchFamily="66" charset="0"/>
              </a:rPr>
              <a:t>We will continue to follow our daily routine, encouraging the children to take turns, share answers and be actively involved in their learning.</a:t>
            </a:r>
          </a:p>
        </p:txBody>
      </p:sp>
      <p:sp>
        <p:nvSpPr>
          <p:cNvPr id="2" name="TextBox 1">
            <a:extLst>
              <a:ext uri="{FF2B5EF4-FFF2-40B4-BE49-F238E27FC236}">
                <a16:creationId xmlns:a16="http://schemas.microsoft.com/office/drawing/2014/main" id="{79F71E0C-DD26-4B17-A276-0C5BE9FD6C79}"/>
              </a:ext>
            </a:extLst>
          </p:cNvPr>
          <p:cNvSpPr txBox="1"/>
          <p:nvPr/>
        </p:nvSpPr>
        <p:spPr>
          <a:xfrm>
            <a:off x="180157" y="4218910"/>
            <a:ext cx="5969549" cy="146193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Physical</a:t>
            </a:r>
          </a:p>
          <a:p>
            <a:r>
              <a:rPr lang="en-GB" sz="1100" dirty="0">
                <a:solidFill>
                  <a:srgbClr val="002060"/>
                </a:solidFill>
                <a:latin typeface="Comic Sans MS" panose="030F0702030302020204" pitchFamily="66" charset="0"/>
              </a:rPr>
              <a:t>We continue to provide daily physical activities both indoors and outdoors, we will closely work with children to build the fine motor skills needed for early writing. Through activities such as mark making, threading, cutting, dough disco, and finger-strength games, children will develop hand strength, control, and coordination. These skills support correct pencil grip and letter formation. We will practise forming letters carefully and confidently, helping children build the foundations for fluent writing while encouraging independence and enjoyment in mark making.</a:t>
            </a:r>
          </a:p>
        </p:txBody>
      </p:sp>
      <p:sp>
        <p:nvSpPr>
          <p:cNvPr id="19" name="TextBox 18">
            <a:extLst>
              <a:ext uri="{FF2B5EF4-FFF2-40B4-BE49-F238E27FC236}">
                <a16:creationId xmlns:a16="http://schemas.microsoft.com/office/drawing/2014/main" id="{EE031D4F-4057-42F7-8C8F-FD7B4DF1CFBA}"/>
              </a:ext>
            </a:extLst>
          </p:cNvPr>
          <p:cNvSpPr txBox="1"/>
          <p:nvPr/>
        </p:nvSpPr>
        <p:spPr>
          <a:xfrm>
            <a:off x="8334375" y="4949879"/>
            <a:ext cx="5197083" cy="1569660"/>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Key Dates:</a:t>
            </a:r>
          </a:p>
          <a:p>
            <a:r>
              <a:rPr lang="en-GB" sz="1200" dirty="0">
                <a:solidFill>
                  <a:srgbClr val="002060"/>
                </a:solidFill>
                <a:latin typeface="Comic Sans MS" panose="030F0702030302020204" pitchFamily="66" charset="0"/>
              </a:rPr>
              <a:t>Monday 1</a:t>
            </a:r>
            <a:r>
              <a:rPr lang="en-GB" sz="1200" baseline="30000" dirty="0">
                <a:solidFill>
                  <a:srgbClr val="002060"/>
                </a:solidFill>
                <a:latin typeface="Comic Sans MS" panose="030F0702030302020204" pitchFamily="66" charset="0"/>
              </a:rPr>
              <a:t>st</a:t>
            </a:r>
            <a:r>
              <a:rPr lang="en-GB" sz="1200" dirty="0">
                <a:solidFill>
                  <a:srgbClr val="002060"/>
                </a:solidFill>
                <a:latin typeface="Comic Sans MS" panose="030F0702030302020204" pitchFamily="66" charset="0"/>
              </a:rPr>
              <a:t> June – Back to school</a:t>
            </a:r>
          </a:p>
          <a:p>
            <a:r>
              <a:rPr lang="en-GB" sz="1200" dirty="0">
                <a:solidFill>
                  <a:srgbClr val="002060"/>
                </a:solidFill>
                <a:latin typeface="Comic Sans MS" panose="030F0702030302020204" pitchFamily="66" charset="0"/>
              </a:rPr>
              <a:t>Tuesday 23</a:t>
            </a:r>
            <a:r>
              <a:rPr lang="en-GB" sz="1200" baseline="30000" dirty="0">
                <a:solidFill>
                  <a:srgbClr val="002060"/>
                </a:solidFill>
                <a:latin typeface="Comic Sans MS" panose="030F0702030302020204" pitchFamily="66" charset="0"/>
              </a:rPr>
              <a:t>rd</a:t>
            </a:r>
            <a:r>
              <a:rPr lang="en-GB" sz="1200" dirty="0">
                <a:solidFill>
                  <a:srgbClr val="002060"/>
                </a:solidFill>
                <a:latin typeface="Comic Sans MS" panose="030F0702030302020204" pitchFamily="66" charset="0"/>
              </a:rPr>
              <a:t> June- Reception Aspire Event 8.50am</a:t>
            </a:r>
          </a:p>
          <a:p>
            <a:r>
              <a:rPr lang="en-GB" sz="1200" dirty="0">
                <a:solidFill>
                  <a:srgbClr val="002060"/>
                </a:solidFill>
                <a:latin typeface="Comic Sans MS" panose="030F0702030302020204" pitchFamily="66" charset="0"/>
              </a:rPr>
              <a:t>Monday 6</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July- EYFS Sports morning</a:t>
            </a:r>
          </a:p>
          <a:p>
            <a:r>
              <a:rPr lang="en-GB" sz="1200" dirty="0">
                <a:solidFill>
                  <a:srgbClr val="002060"/>
                </a:solidFill>
                <a:latin typeface="Comic Sans MS" panose="030F0702030302020204" pitchFamily="66" charset="0"/>
              </a:rPr>
              <a:t>Monday 20</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July – Inset Day</a:t>
            </a:r>
          </a:p>
          <a:p>
            <a:r>
              <a:rPr lang="en-GB" sz="1200" dirty="0">
                <a:solidFill>
                  <a:srgbClr val="002060"/>
                </a:solidFill>
                <a:latin typeface="Comic Sans MS" panose="030F0702030302020204" pitchFamily="66" charset="0"/>
              </a:rPr>
              <a:t>Tuesday 21</a:t>
            </a:r>
            <a:r>
              <a:rPr lang="en-GB" sz="1200" baseline="30000" dirty="0">
                <a:solidFill>
                  <a:srgbClr val="002060"/>
                </a:solidFill>
                <a:latin typeface="Comic Sans MS" panose="030F0702030302020204" pitchFamily="66" charset="0"/>
              </a:rPr>
              <a:t>st</a:t>
            </a:r>
            <a:r>
              <a:rPr lang="en-GB" sz="1200" dirty="0">
                <a:solidFill>
                  <a:srgbClr val="002060"/>
                </a:solidFill>
                <a:latin typeface="Comic Sans MS" panose="030F0702030302020204" pitchFamily="66" charset="0"/>
              </a:rPr>
              <a:t> July- Half Term</a:t>
            </a:r>
          </a:p>
          <a:p>
            <a:endParaRPr lang="en-GB" sz="1200" dirty="0">
              <a:solidFill>
                <a:srgbClr val="002060"/>
              </a:solidFill>
              <a:latin typeface="Comic Sans MS" panose="030F0702030302020204" pitchFamily="66" charset="0"/>
            </a:endParaRPr>
          </a:p>
          <a:p>
            <a:pPr marL="171450" indent="-171450">
              <a:buFont typeface="Arial" panose="020B0604020202020204" pitchFamily="34" charset="0"/>
              <a:buChar char="•"/>
            </a:pPr>
            <a:endParaRPr lang="en-GB" sz="1200" dirty="0">
              <a:solidFill>
                <a:srgbClr val="002060"/>
              </a:solidFill>
              <a:latin typeface="Comic Sans MS" panose="030F0702030302020204" pitchFamily="66" charset="0"/>
            </a:endParaRPr>
          </a:p>
        </p:txBody>
      </p:sp>
      <p:pic>
        <p:nvPicPr>
          <p:cNvPr id="11" name="Picture 10">
            <a:extLst>
              <a:ext uri="{FF2B5EF4-FFF2-40B4-BE49-F238E27FC236}">
                <a16:creationId xmlns:a16="http://schemas.microsoft.com/office/drawing/2014/main" id="{48291CD8-608D-4F11-9CEF-E96DA9C3280F}"/>
              </a:ext>
            </a:extLst>
          </p:cNvPr>
          <p:cNvPicPr>
            <a:picLocks noChangeAspect="1"/>
          </p:cNvPicPr>
          <p:nvPr/>
        </p:nvPicPr>
        <p:blipFill>
          <a:blip r:embed="rId4"/>
          <a:stretch>
            <a:fillRect/>
          </a:stretch>
        </p:blipFill>
        <p:spPr>
          <a:xfrm>
            <a:off x="7093471" y="4836324"/>
            <a:ext cx="1318374" cy="1226926"/>
          </a:xfrm>
          <a:prstGeom prst="rect">
            <a:avLst/>
          </a:prstGeom>
        </p:spPr>
      </p:pic>
      <p:pic>
        <p:nvPicPr>
          <p:cNvPr id="4" name="Picture 3">
            <a:extLst>
              <a:ext uri="{FF2B5EF4-FFF2-40B4-BE49-F238E27FC236}">
                <a16:creationId xmlns:a16="http://schemas.microsoft.com/office/drawing/2014/main" id="{0A110487-9519-46C1-9A29-D20E4D079AF4}"/>
              </a:ext>
            </a:extLst>
          </p:cNvPr>
          <p:cNvPicPr>
            <a:picLocks noChangeAspect="1"/>
          </p:cNvPicPr>
          <p:nvPr/>
        </p:nvPicPr>
        <p:blipFill>
          <a:blip r:embed="rId5"/>
          <a:stretch>
            <a:fillRect/>
          </a:stretch>
        </p:blipFill>
        <p:spPr>
          <a:xfrm>
            <a:off x="180157" y="2835704"/>
            <a:ext cx="4016088" cy="1196444"/>
          </a:xfrm>
          <a:prstGeom prst="rect">
            <a:avLst/>
          </a:prstGeom>
        </p:spPr>
      </p:pic>
    </p:spTree>
    <p:extLst>
      <p:ext uri="{BB962C8B-B14F-4D97-AF65-F5344CB8AC3E}">
        <p14:creationId xmlns:p14="http://schemas.microsoft.com/office/powerpoint/2010/main" val="2379431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6026999"/>
            <a:ext cx="6802016" cy="830999"/>
          </a:xfrm>
          <a:prstGeom prst="rect">
            <a:avLst/>
          </a:prstGeom>
        </p:spPr>
      </p:pic>
      <p:sp>
        <p:nvSpPr>
          <p:cNvPr id="10" name="TextBox 9">
            <a:extLst>
              <a:ext uri="{FF2B5EF4-FFF2-40B4-BE49-F238E27FC236}">
                <a16:creationId xmlns:a16="http://schemas.microsoft.com/office/drawing/2014/main" id="{ACFBF312-C5B2-44D8-8214-6939B0E971C6}"/>
              </a:ext>
            </a:extLst>
          </p:cNvPr>
          <p:cNvSpPr txBox="1"/>
          <p:nvPr/>
        </p:nvSpPr>
        <p:spPr>
          <a:xfrm>
            <a:off x="7713516" y="1023358"/>
            <a:ext cx="4030864" cy="2882840"/>
          </a:xfrm>
          <a:prstGeom prst="rect">
            <a:avLst/>
          </a:prstGeom>
          <a:noFill/>
        </p:spPr>
        <p:txBody>
          <a:bodyPr wrap="square">
            <a:spAutoFit/>
          </a:bodyPr>
          <a:lstStyle/>
          <a:p>
            <a:pPr algn="just">
              <a:spcAft>
                <a:spcPts val="800"/>
              </a:spcAft>
            </a:pPr>
            <a:r>
              <a:rPr lang="en-GB" sz="1200" b="1" u="sng"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Reading Books</a:t>
            </a: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Book bags will now be returned </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every Thursday and returned on the Friday</a:t>
            </a: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 Your child will still bring a shared reading book. This is for you to share together. The children can develop their ability to talk about the pictures, ask questions and join in repeated phrases. The children love sharing books with their adults and siblings. It promotes a love of reading and responsibility.</a:t>
            </a:r>
          </a:p>
          <a:p>
            <a:pPr algn="just">
              <a:spcAft>
                <a:spcPts val="800"/>
              </a:spcAft>
            </a:pPr>
            <a:r>
              <a:rPr lang="en-US"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O</a:t>
            </a:r>
            <a:r>
              <a:rPr lang="en-GB" sz="1200" dirty="0" err="1">
                <a:solidFill>
                  <a:srgbClr val="002060"/>
                </a:solidFill>
                <a:latin typeface="Comic Sans MS" panose="030F0702030302020204" pitchFamily="66" charset="0"/>
                <a:ea typeface="Calibri" panose="020F0502020204030204" pitchFamily="34" charset="0"/>
                <a:cs typeface="Times New Roman" panose="02020603050405020304" pitchFamily="18" charset="0"/>
              </a:rPr>
              <a:t>nce</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 we begin learning new phonics sounds and your child is able to segment and blend simple words, they will then bring home a reading book or ditty sheet that matches their phonics level. The children will be able to make independent attempts at reading these.</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18B5B7E2-690F-4332-A99B-B3548DF85A14}"/>
              </a:ext>
            </a:extLst>
          </p:cNvPr>
          <p:cNvSpPr txBox="1"/>
          <p:nvPr/>
        </p:nvSpPr>
        <p:spPr>
          <a:xfrm>
            <a:off x="1608770" y="1784357"/>
            <a:ext cx="5739430" cy="120032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Understanding the World</a:t>
            </a:r>
          </a:p>
          <a:p>
            <a:r>
              <a:rPr lang="en-GB" sz="1200" dirty="0">
                <a:solidFill>
                  <a:schemeClr val="accent1">
                    <a:lumMod val="50000"/>
                  </a:schemeClr>
                </a:solidFill>
                <a:latin typeface="Comic Sans MS" panose="030F0702030302020204" pitchFamily="66" charset="0"/>
              </a:rPr>
              <a:t>This half term, our topic will be </a:t>
            </a:r>
            <a:r>
              <a:rPr lang="en-GB" sz="1200" i="1" dirty="0">
                <a:solidFill>
                  <a:schemeClr val="accent1">
                    <a:lumMod val="50000"/>
                  </a:schemeClr>
                </a:solidFill>
                <a:latin typeface="Comic Sans MS" panose="030F0702030302020204" pitchFamily="66" charset="0"/>
              </a:rPr>
              <a:t>The Big Wide World</a:t>
            </a:r>
            <a:r>
              <a:rPr lang="en-GB" sz="1200" dirty="0">
                <a:solidFill>
                  <a:schemeClr val="accent1">
                    <a:lumMod val="50000"/>
                  </a:schemeClr>
                </a:solidFill>
                <a:latin typeface="Comic Sans MS" panose="030F0702030302020204" pitchFamily="66" charset="0"/>
              </a:rPr>
              <a:t>. The children will explore how we can support a sustainable future by learning about different countries and oceans, as well as recycling and pollution.</a:t>
            </a:r>
          </a:p>
          <a:p>
            <a:r>
              <a:rPr lang="en-GB" sz="1200" dirty="0">
                <a:solidFill>
                  <a:schemeClr val="accent1">
                    <a:lumMod val="50000"/>
                  </a:schemeClr>
                </a:solidFill>
                <a:latin typeface="Comic Sans MS" panose="030F0702030302020204" pitchFamily="66" charset="0"/>
              </a:rPr>
              <a:t>In RE, we will be learning about how we can understand and care for the world around us</a:t>
            </a:r>
            <a:r>
              <a:rPr lang="en-GB" sz="1200" dirty="0"/>
              <a:t>.</a:t>
            </a:r>
          </a:p>
        </p:txBody>
      </p:sp>
      <p:sp>
        <p:nvSpPr>
          <p:cNvPr id="15" name="TextBox 14">
            <a:extLst>
              <a:ext uri="{FF2B5EF4-FFF2-40B4-BE49-F238E27FC236}">
                <a16:creationId xmlns:a16="http://schemas.microsoft.com/office/drawing/2014/main" id="{85815512-6C46-4466-B88C-C79DB7E60C1F}"/>
              </a:ext>
            </a:extLst>
          </p:cNvPr>
          <p:cNvSpPr txBox="1"/>
          <p:nvPr/>
        </p:nvSpPr>
        <p:spPr>
          <a:xfrm>
            <a:off x="0" y="3492518"/>
            <a:ext cx="7191079" cy="1015663"/>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Expressive arts and Design</a:t>
            </a:r>
          </a:p>
          <a:p>
            <a:pPr lvl="0" fontAlgn="base"/>
            <a:r>
              <a:rPr lang="en-GB" sz="1200" dirty="0">
                <a:solidFill>
                  <a:srgbClr val="002060"/>
                </a:solidFill>
                <a:latin typeface="Comic Sans MS" panose="030F0702030302020204" pitchFamily="66" charset="0"/>
              </a:rPr>
              <a:t>We will develop expressive arts and design through imaginative play. We will have small world and role play resources for the children to access. We will enhance the provision to link with our topic and to meet the needs and interests of children. We will create pictures of ourselves and our families. We will also make art linked to our key texts.</a:t>
            </a:r>
            <a:endParaRPr lang="en-GB" sz="1200" b="1" u="sng" dirty="0">
              <a:solidFill>
                <a:srgbClr val="002060"/>
              </a:solidFill>
              <a:latin typeface="Comic Sans MS" panose="030F0702030302020204" pitchFamily="66" charset="0"/>
            </a:endParaRPr>
          </a:p>
        </p:txBody>
      </p:sp>
      <p:sp>
        <p:nvSpPr>
          <p:cNvPr id="12" name="TextBox 11">
            <a:extLst>
              <a:ext uri="{FF2B5EF4-FFF2-40B4-BE49-F238E27FC236}">
                <a16:creationId xmlns:a16="http://schemas.microsoft.com/office/drawing/2014/main" id="{2ADD00C6-9B4D-4999-9166-E51385D8CCEC}"/>
              </a:ext>
            </a:extLst>
          </p:cNvPr>
          <p:cNvSpPr txBox="1"/>
          <p:nvPr/>
        </p:nvSpPr>
        <p:spPr>
          <a:xfrm>
            <a:off x="7713516" y="4067031"/>
            <a:ext cx="4207326" cy="2464777"/>
          </a:xfrm>
          <a:prstGeom prst="rect">
            <a:avLst/>
          </a:prstGeom>
          <a:noFill/>
        </p:spPr>
        <p:txBody>
          <a:bodyPr wrap="square">
            <a:spAutoFit/>
          </a:bodyPr>
          <a:lstStyle/>
          <a:p>
            <a:pPr algn="just">
              <a:spcAft>
                <a:spcPts val="800"/>
              </a:spcAft>
            </a:pPr>
            <a:r>
              <a:rPr lang="en-GB" sz="1200" b="1" u="sng"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School Uniform</a:t>
            </a:r>
            <a:endParaRPr lang="en-GB" sz="1200" b="1" u="sng"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Uniform Expectations: We will continue to uphold expectations for school uniform, including: A navy blue jumper or cardigan with or without the school logo; grey trousers, skirt or shorts; white or navy-blue polo shirt with or without the school logo; plain white, grey or black socks or plain grey tights; Plain black trainers or school shoes.</a:t>
            </a:r>
          </a:p>
          <a:p>
            <a:pPr algn="just">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Please ensure uniform is clearly marked with the child’s name.</a:t>
            </a:r>
            <a:endPar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361041C7-19E6-4381-BC41-CA0D32E20A53}"/>
              </a:ext>
            </a:extLst>
          </p:cNvPr>
          <p:cNvSpPr txBox="1"/>
          <p:nvPr/>
        </p:nvSpPr>
        <p:spPr>
          <a:xfrm>
            <a:off x="0" y="118824"/>
            <a:ext cx="6096000" cy="2031325"/>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Communication and Language</a:t>
            </a:r>
          </a:p>
          <a:p>
            <a:r>
              <a:rPr lang="en-GB" sz="1200" dirty="0">
                <a:solidFill>
                  <a:srgbClr val="002060"/>
                </a:solidFill>
                <a:latin typeface="Comic Sans MS" panose="030F0702030302020204" pitchFamily="66" charset="0"/>
              </a:rPr>
              <a:t>This area of learning consists of listening and attention, understanding and speaking. We have lots of opportunities for discussions and will encourage this during adult-led group times and snack times. We will play alongside children during provision and model language. We will plan activities to develop listening and attention skills.</a:t>
            </a:r>
          </a:p>
          <a:p>
            <a:r>
              <a:rPr lang="en-GB" sz="1200" dirty="0">
                <a:solidFill>
                  <a:srgbClr val="002060"/>
                </a:solidFill>
                <a:latin typeface="Comic Sans MS" panose="030F0702030302020204" pitchFamily="66" charset="0"/>
              </a:rPr>
              <a:t>There will be interventions in place for any children that require additional support with communication and language.</a:t>
            </a:r>
          </a:p>
          <a:p>
            <a:endParaRPr lang="en-GB" sz="1200" b="1" u="sng" dirty="0">
              <a:solidFill>
                <a:srgbClr val="002060"/>
              </a:solidFill>
              <a:latin typeface="Comic Sans MS" panose="030F0702030302020204" pitchFamily="66" charset="0"/>
            </a:endParaRPr>
          </a:p>
          <a:p>
            <a:endParaRPr lang="en-GB" u="sng" dirty="0">
              <a:solidFill>
                <a:srgbClr val="002060"/>
              </a:solidFill>
            </a:endParaRPr>
          </a:p>
        </p:txBody>
      </p:sp>
      <p:pic>
        <p:nvPicPr>
          <p:cNvPr id="7" name="Picture 6">
            <a:extLst>
              <a:ext uri="{FF2B5EF4-FFF2-40B4-BE49-F238E27FC236}">
                <a16:creationId xmlns:a16="http://schemas.microsoft.com/office/drawing/2014/main" id="{33E274E3-C466-4CAB-ADB6-D92BD69C21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7021" y="4508181"/>
            <a:ext cx="1570479" cy="1427708"/>
          </a:xfrm>
          <a:prstGeom prst="rect">
            <a:avLst/>
          </a:prstGeom>
        </p:spPr>
      </p:pic>
      <p:sp>
        <p:nvSpPr>
          <p:cNvPr id="19" name="TextBox 18">
            <a:extLst>
              <a:ext uri="{FF2B5EF4-FFF2-40B4-BE49-F238E27FC236}">
                <a16:creationId xmlns:a16="http://schemas.microsoft.com/office/drawing/2014/main" id="{D09AF3AA-29B7-43F4-8748-21115C9E3F71}"/>
              </a:ext>
            </a:extLst>
          </p:cNvPr>
          <p:cNvSpPr txBox="1"/>
          <p:nvPr/>
        </p:nvSpPr>
        <p:spPr>
          <a:xfrm>
            <a:off x="0" y="4791589"/>
            <a:ext cx="5067021" cy="1015663"/>
          </a:xfrm>
          <a:prstGeom prst="rect">
            <a:avLst/>
          </a:prstGeom>
          <a:noFill/>
        </p:spPr>
        <p:txBody>
          <a:bodyPr wrap="square" rtlCol="0">
            <a:spAutoFit/>
          </a:bodyPr>
          <a:lstStyle/>
          <a:p>
            <a:r>
              <a:rPr lang="en-GB" sz="1200" dirty="0">
                <a:solidFill>
                  <a:srgbClr val="002060"/>
                </a:solidFill>
                <a:latin typeface="Comic Sans MS" panose="030F0702030302020204" pitchFamily="66" charset="0"/>
              </a:rPr>
              <a:t>We will have a range of materials available for the children to explore independently on a daily basis. The children will continue to learn how to use our resources effectively, including how to look after the provision. They will have access to arts, crafts and musical instruments.</a:t>
            </a:r>
            <a:endParaRPr lang="en-GB" sz="1200" dirty="0"/>
          </a:p>
        </p:txBody>
      </p:sp>
      <p:pic>
        <p:nvPicPr>
          <p:cNvPr id="5" name="Picture 4">
            <a:extLst>
              <a:ext uri="{FF2B5EF4-FFF2-40B4-BE49-F238E27FC236}">
                <a16:creationId xmlns:a16="http://schemas.microsoft.com/office/drawing/2014/main" id="{D9C0DC1E-2005-4454-A65E-8267976674D2}"/>
              </a:ext>
            </a:extLst>
          </p:cNvPr>
          <p:cNvPicPr>
            <a:picLocks noChangeAspect="1"/>
          </p:cNvPicPr>
          <p:nvPr/>
        </p:nvPicPr>
        <p:blipFill>
          <a:blip r:embed="rId4"/>
          <a:stretch>
            <a:fillRect/>
          </a:stretch>
        </p:blipFill>
        <p:spPr>
          <a:xfrm>
            <a:off x="6096000" y="476592"/>
            <a:ext cx="1711639" cy="1315788"/>
          </a:xfrm>
          <a:prstGeom prst="rect">
            <a:avLst/>
          </a:prstGeom>
        </p:spPr>
      </p:pic>
      <p:pic>
        <p:nvPicPr>
          <p:cNvPr id="4" name="Picture 3">
            <a:extLst>
              <a:ext uri="{FF2B5EF4-FFF2-40B4-BE49-F238E27FC236}">
                <a16:creationId xmlns:a16="http://schemas.microsoft.com/office/drawing/2014/main" id="{B00DE574-F5F6-49D7-9F5C-B3369D735A48}"/>
              </a:ext>
            </a:extLst>
          </p:cNvPr>
          <p:cNvPicPr>
            <a:picLocks noChangeAspect="1"/>
          </p:cNvPicPr>
          <p:nvPr/>
        </p:nvPicPr>
        <p:blipFill>
          <a:blip r:embed="rId5"/>
          <a:stretch>
            <a:fillRect/>
          </a:stretch>
        </p:blipFill>
        <p:spPr>
          <a:xfrm>
            <a:off x="161255" y="1698901"/>
            <a:ext cx="1371719" cy="1531753"/>
          </a:xfrm>
          <a:prstGeom prst="rect">
            <a:avLst/>
          </a:prstGeom>
        </p:spPr>
      </p:pic>
    </p:spTree>
    <p:extLst>
      <p:ext uri="{BB962C8B-B14F-4D97-AF65-F5344CB8AC3E}">
        <p14:creationId xmlns:p14="http://schemas.microsoft.com/office/powerpoint/2010/main" val="121194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99D3C76-5830-44B5-B71A-140CC1B7C247}"/>
              </a:ext>
            </a:extLst>
          </p:cNvPr>
          <p:cNvPicPr>
            <a:picLocks noChangeAspect="1"/>
          </p:cNvPicPr>
          <p:nvPr/>
        </p:nvPicPr>
        <p:blipFill>
          <a:blip r:embed="rId2"/>
          <a:stretch>
            <a:fillRect/>
          </a:stretch>
        </p:blipFill>
        <p:spPr>
          <a:xfrm>
            <a:off x="1147763" y="188643"/>
            <a:ext cx="9896474" cy="6480714"/>
          </a:xfrm>
          <a:prstGeom prst="rect">
            <a:avLst/>
          </a:prstGeom>
        </p:spPr>
      </p:pic>
      <p:pic>
        <p:nvPicPr>
          <p:cNvPr id="6" name="Picture 5">
            <a:extLst>
              <a:ext uri="{FF2B5EF4-FFF2-40B4-BE49-F238E27FC236}">
                <a16:creationId xmlns:a16="http://schemas.microsoft.com/office/drawing/2014/main" id="{CA27DDD6-BA0E-4E42-B6B8-1EC71D7D7E3D}"/>
              </a:ext>
            </a:extLst>
          </p:cNvPr>
          <p:cNvPicPr/>
          <p:nvPr/>
        </p:nvPicPr>
        <p:blipFill>
          <a:blip r:embed="rId3">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7" name="Picture 6">
            <a:extLst>
              <a:ext uri="{FF2B5EF4-FFF2-40B4-BE49-F238E27FC236}">
                <a16:creationId xmlns:a16="http://schemas.microsoft.com/office/drawing/2014/main" id="{26808C0F-CACB-4294-81BC-23335ED0E3C4}"/>
              </a:ext>
            </a:extLst>
          </p:cNvPr>
          <p:cNvPicPr/>
          <p:nvPr/>
        </p:nvPicPr>
        <p:blipFill>
          <a:blip r:embed="rId3">
            <a:extLst>
              <a:ext uri="{28A0092B-C50C-407E-A947-70E740481C1C}">
                <a14:useLocalDpi xmlns:a14="http://schemas.microsoft.com/office/drawing/2010/main" val="0"/>
              </a:ext>
            </a:extLst>
          </a:blip>
          <a:stretch>
            <a:fillRect/>
          </a:stretch>
        </p:blipFill>
        <p:spPr>
          <a:xfrm rot="10800000">
            <a:off x="0" y="6026999"/>
            <a:ext cx="6802016" cy="830999"/>
          </a:xfrm>
          <a:prstGeom prst="rect">
            <a:avLst/>
          </a:prstGeom>
        </p:spPr>
      </p:pic>
    </p:spTree>
    <p:extLst>
      <p:ext uri="{BB962C8B-B14F-4D97-AF65-F5344CB8AC3E}">
        <p14:creationId xmlns:p14="http://schemas.microsoft.com/office/powerpoint/2010/main" val="1214784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3C3AC221748EE47A16E1216D6F50691" ma:contentTypeVersion="15" ma:contentTypeDescription="Create a new document." ma:contentTypeScope="" ma:versionID="3963c0d3eb93f203fc16fbae5512f8c3">
  <xsd:schema xmlns:xsd="http://www.w3.org/2001/XMLSchema" xmlns:xs="http://www.w3.org/2001/XMLSchema" xmlns:p="http://schemas.microsoft.com/office/2006/metadata/properties" xmlns:ns3="bb0823a4-8fcb-4b87-877c-4c668fe7614d" xmlns:ns4="a8a30763-a472-4ff4-84d0-df482f45cf1d" targetNamespace="http://schemas.microsoft.com/office/2006/metadata/properties" ma:root="true" ma:fieldsID="7e53777fe5b765ad82c40e455adfd0f9" ns3:_="" ns4:_="">
    <xsd:import namespace="bb0823a4-8fcb-4b87-877c-4c668fe7614d"/>
    <xsd:import namespace="a8a30763-a472-4ff4-84d0-df482f45cf1d"/>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Location" minOccurs="0"/>
                <xsd:element ref="ns3:MediaServiceOCR" minOccurs="0"/>
                <xsd:element ref="ns3:MediaServiceSearchPropertie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b0823a4-8fcb-4b87-877c-4c668fe7614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_activity" ma:index="19"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8a30763-a472-4ff4-84d0-df482f45cf1d" elementFormDefault="qualified">
    <xsd:import namespace="http://schemas.microsoft.com/office/2006/documentManagement/types"/>
    <xsd:import namespace="http://schemas.microsoft.com/office/infopath/2007/PartnerControls"/>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element name="SharingHintHash" ma:index="2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bb0823a4-8fcb-4b87-877c-4c668fe7614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57E459-0AAC-450C-88F6-AE57A233E0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b0823a4-8fcb-4b87-877c-4c668fe7614d"/>
    <ds:schemaRef ds:uri="a8a30763-a472-4ff4-84d0-df482f45cf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3E4F98-3624-475B-B14D-0E32AF28A1E0}">
  <ds:schemaRefs>
    <ds:schemaRef ds:uri="http://schemas.microsoft.com/office/2006/metadata/properties"/>
    <ds:schemaRef ds:uri="bb0823a4-8fcb-4b87-877c-4c668fe7614d"/>
    <ds:schemaRef ds:uri="http://purl.org/dc/terms/"/>
    <ds:schemaRef ds:uri="http://purl.org/dc/dcmitype/"/>
    <ds:schemaRef ds:uri="http://www.w3.org/XML/1998/namespac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a8a30763-a472-4ff4-84d0-df482f45cf1d"/>
  </ds:schemaRefs>
</ds:datastoreItem>
</file>

<file path=customXml/itemProps3.xml><?xml version="1.0" encoding="utf-8"?>
<ds:datastoreItem xmlns:ds="http://schemas.openxmlformats.org/officeDocument/2006/customXml" ds:itemID="{CFCB2E01-5DEB-4BFF-82CD-881662949F4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96922</TotalTime>
  <Words>926</Words>
  <Application>Microsoft Office PowerPoint</Application>
  <PresentationFormat>Widescreen</PresentationFormat>
  <Paragraphs>41</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Comic Sans MS</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Watson</dc:creator>
  <cp:lastModifiedBy>Rickelle Greaves</cp:lastModifiedBy>
  <cp:revision>49</cp:revision>
  <dcterms:created xsi:type="dcterms:W3CDTF">2024-03-19T17:25:17Z</dcterms:created>
  <dcterms:modified xsi:type="dcterms:W3CDTF">2026-05-21T15:17:07Z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0x01010043C3AC221748EE47A16E1216D6F50691</vt:lpwstr>
  </property>
</Properties>
</file>